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Приветствуем коллег. Сегодня представляем готовое решение по модернизации производственных линий с гарантией непрерывности процессов.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изучили текущую ситуацию на предприятиях отрасли: ключевые потери происходят не на этапе закупки, а в моменты поломок и ожидания сервиса.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Вы получаете одного ответственного подрядчика за весь технологический стек вместо десятка посредников.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Каждый этап жестко регламентирован по срокам. График фиксируется в договоре со штрафными санкциями за просрочку.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Наши метрики подтверждены аудитами клиентов: мы сокращаем время незапланированного простоя до статистического минимума.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Подобную схему мы готовы применить на вашем объекте, используя уже отработанные регламенты взаимодействия.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Все цены включают НДС 20%. Точная спецификация оборудования согласуется на этапе технического аудита.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готовы выехать на вашу производственную площадку уже на этой неделе, чтобы подготовить точный технический расчет.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Спасибо за внимание. Давайте обсудим параметры вашего технического задания.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8be6d050fce0f3ad.jpg"/>
          <p:cNvPicPr>
            <a:picLocks noChangeAspect="1"/>
          </p:cNvPicPr>
          <p:nvPr/>
        </p:nvPicPr>
        <p:blipFill>
          <a:blip r:embed="rId2"/>
          <a:srcRect l="20355" r="20355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244345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F59E6B"/>
                </a:solidFill>
                <a:latin typeface="Calibri"/>
              </a:rPr>
              <a:t>— КОММЕРЧЕСКОЕ ПРЕДЛОЖЕНИЕ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8121"/>
            <a:ext cx="4815687" cy="2865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7F6F3"/>
                </a:solidFill>
                <a:latin typeface="Century Gothic"/>
              </a:rPr>
              <a:t>Бесперебойное оснащение производства под ключ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694682"/>
            <a:ext cx="4815687" cy="10972"/>
          </a:xfrm>
          <a:prstGeom prst="rect">
            <a:avLst/>
          </a:prstGeom>
          <a:solidFill>
            <a:srgbClr val="8086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969001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Комплексная поставка, пусконаладка и регламентный сервис оборудования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2b99688c95c3fdf.jpg"/>
          <p:cNvPicPr>
            <a:picLocks noChangeAspect="1"/>
          </p:cNvPicPr>
          <p:nvPr/>
        </p:nvPicPr>
        <p:blipFill>
          <a:blip r:embed="rId2"/>
          <a:srcRect l="28222" r="28222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ЗАДАЧА КЛИЕНТА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Простои и срыв поставок съедают до 20% маржи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600">
                <a:solidFill>
                  <a:srgbClr val="1B1F24"/>
                </a:solidFill>
                <a:latin typeface="Calibri"/>
              </a:rPr>
              <a:t>Сроки поставки деталей срываются из-за сложных цепочек логистики.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600">
                <a:solidFill>
                  <a:srgbClr val="1B1F24"/>
                </a:solidFill>
                <a:latin typeface="Calibri"/>
              </a:rPr>
              <a:t>Аварийные простои станков приводят к штрафам от конечных заказчиков.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600">
                <a:solidFill>
                  <a:srgbClr val="1B1F24"/>
                </a:solidFill>
                <a:latin typeface="Calibri"/>
              </a:rPr>
              <a:t>Штатная служба не успевает закрывать специфический регламентный ремонт.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600">
                <a:solidFill>
                  <a:srgbClr val="1B1F24"/>
                </a:solidFill>
                <a:latin typeface="Calibri"/>
              </a:rPr>
              <a:t>Разрозненные поставщики перекладывают гарантийную ответственность друг на друга.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ПРЕДЛОЖЕНИЕ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Берем на себя полный цикл: от подбора до сервиса 24/7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Поставка и внедрение:
Подбор оборудования под техпроцесс, прямая доставка, таможенное оформление и ввод в эксплуатацию сертифицированными инженерами.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447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Сервисный контракт:
Плановое ТО, мониторинг состояния узлов, круглосуточная аварийная бригада и постоянный неснижаемый запас запчастей на нашем складе.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КАК РАБОТАЕМ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Запуск проекта проходит в 4 четких шага за 45 дней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Технический аудит площадки</a:t>
            </a:r>
          </a:p>
        </p:txBody>
      </p:sp>
      <p:sp>
        <p:nvSpPr>
          <p:cNvPr id="8" name="Этап 2"/>
          <p:cNvSpPr/>
          <p:nvPr/>
        </p:nvSpPr>
        <p:spPr>
          <a:xfrm>
            <a:off x="3539413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9413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413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Поставка и шефмонтаж узлов</a:t>
            </a:r>
          </a:p>
        </p:txBody>
      </p:sp>
      <p:sp>
        <p:nvSpPr>
          <p:cNvPr id="11" name="Этап 3"/>
          <p:cNvSpPr/>
          <p:nvPr/>
        </p:nvSpPr>
        <p:spPr>
          <a:xfrm>
            <a:off x="6255867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5867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Пусконаладка и обучение смены</a:t>
            </a:r>
          </a:p>
        </p:txBody>
      </p:sp>
      <p:sp>
        <p:nvSpPr>
          <p:cNvPr id="14" name="Этап 4"/>
          <p:cNvSpPr/>
          <p:nvPr/>
        </p:nvSpPr>
        <p:spPr>
          <a:xfrm>
            <a:off x="8972321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321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321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Переход на плановый сервис 24/7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ПОЧЕМУ НАМ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1F2A37"/>
                </a:solidFill>
                <a:latin typeface="Century Gothic"/>
              </a:rPr>
              <a:t>Опыт и ресурсы гарантируют стабильность линий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45306"/>
            <a:ext cx="4274381" cy="8102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800" b="1" i="0">
                <a:solidFill>
                  <a:srgbClr val="F7F6F3"/>
                </a:solidFill>
                <a:latin typeface="Century Gothic"/>
              </a:rPr>
              <a:t>12 лет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9272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7F6F3"/>
                </a:solidFill>
                <a:latin typeface="Calibri"/>
              </a:rPr>
              <a:t>на рынке промышленного инжиниринга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1" i="0">
                <a:solidFill>
                  <a:srgbClr val="1F2A37"/>
                </a:solidFill>
                <a:latin typeface="Century Gothic"/>
              </a:rPr>
              <a:t>4 часа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максимальное время выезда сервисной бригады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1" i="0">
                <a:solidFill>
                  <a:srgbClr val="1F2A37"/>
                </a:solidFill>
                <a:latin typeface="Century Gothic"/>
              </a:rPr>
              <a:t>99,4%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коэффициент технической готовности станков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d02e48e95cff6e1.jpg"/>
          <p:cNvPicPr>
            <a:picLocks noChangeAspect="1"/>
          </p:cNvPicPr>
          <p:nvPr/>
        </p:nvPicPr>
        <p:blipFill>
          <a:blip r:embed="rId2"/>
          <a:srcRect l="28192" r="28192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ПОЧЕМУ НАМ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Кейс: модернизация участка механической обработки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40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Для завода металлоконструкций мы поставили три обрабатывающих центра с ЧПУ и взяли участок на абонентское обслуживание.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За первый год работы аварийный простой сократился на 72%. За счет предиктивной замены расходных элементов клиент избежал остановки конвейера в пиковый сезон и сохранил контрактные обязательства перед своими заказчиками.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СТОИМОСТЬ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Прозрачная смета внедрения и сопровождения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258"/>
                <a:gridCol w="3515258"/>
                <a:gridCol w="3515259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7F6F3"/>
                          </a:solidFill>
                          <a:latin typeface="Calibri"/>
                        </a:rPr>
                        <a:t>Позиция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7F6F3"/>
                          </a:solidFill>
                          <a:latin typeface="Calibri"/>
                        </a:rPr>
                        <a:t>Объем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7F6F3"/>
                          </a:solidFill>
                          <a:latin typeface="Calibri"/>
                        </a:rPr>
                        <a:t>Стоимость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Основной комплект оборудования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1 технологическая линия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4 200 000 ₽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Доставка, страхование и таможня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Логистический пакет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350 000 ₽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Монтаж и пусконаладочные работы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Бригада 4 инженера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300 000 ₽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Абонентский сервис и выезды 24/7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Ежемесячно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B1F24"/>
                          </a:solidFill>
                          <a:latin typeface="Calibri"/>
                        </a:rPr>
                        <a:t>от 85 000 ₽/мес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2960" y="5145024"/>
            <a:ext cx="10545775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2200" b="1" i="0">
                <a:solidFill>
                  <a:srgbClr val="1F2A37"/>
                </a:solidFill>
                <a:latin typeface="Century Gothic"/>
              </a:rPr>
              <a:t>Итого: от 4 850 000 ₽ за запуск линии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693664"/>
            <a:ext cx="10545775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300" b="0" i="0">
                <a:solidFill>
                  <a:srgbClr val="5A5F66"/>
                </a:solidFill>
                <a:latin typeface="Calibri"/>
              </a:rPr>
              <a:t>Оплата: 50% аванс, 40% по факту поставки на склад, 10% после подписания акта пусконаладки. Сервисный абонемент оплачивается ежемесячно начиная со второго месяца работы.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50ebde5ab708668.jpg"/>
          <p:cNvPicPr>
            <a:picLocks noChangeAspect="1"/>
          </p:cNvPicPr>
          <p:nvPr/>
        </p:nvPicPr>
        <p:blipFill>
          <a:blip r:embed="rId2"/>
          <a:srcRect l="31610" r="31610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СЛЕДУЮЩИЙ ШАГ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6581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400" b="0" i="0">
                <a:solidFill>
                  <a:srgbClr val="1F2A37"/>
                </a:solidFill>
                <a:latin typeface="Century Gothic"/>
              </a:rPr>
              <a:t>Что нужно сделать для старта проекта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83768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3221735"/>
            <a:ext cx="6430975" cy="29504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800"/>
              </a:spcAft>
            </a:pPr>
            <a:r>
              <a:rPr sz="20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2000">
                <a:solidFill>
                  <a:srgbClr val="1B1F24"/>
                </a:solidFill>
                <a:latin typeface="Calibri"/>
              </a:rPr>
              <a:t>Согласовать дату выезда инженера для замера площадки.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800"/>
              </a:spcAft>
            </a:pPr>
            <a:r>
              <a:rPr sz="20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2000">
                <a:solidFill>
                  <a:srgbClr val="1B1F24"/>
                </a:solidFill>
                <a:latin typeface="Calibri"/>
              </a:rPr>
              <a:t>Передать техническое задание на требуемую производительность.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20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2000">
                <a:solidFill>
                  <a:srgbClr val="1B1F24"/>
                </a:solidFill>
                <a:latin typeface="Calibri"/>
              </a:rPr>
              <a:t>Получить детализированную спецификацию и проект договора через 3 дня.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F7F6F3"/>
                </a:solidFill>
                <a:latin typeface="Century Gothic"/>
              </a:rPr>
              <a:t>Готовы ответить на технические вопросы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+7 (495) 123-45-67 | info@prom-service-equip.ru | Отдел промышленного инжиниринга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