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Добрый день. Мы создаем инфраструктуру, которая позволяет локальным магазинам доставлять заказы быстрее гигантов рынка.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Локальный бизнес зажат в тиски: либо отдавать всю маржу агрегаторам, либо терять клиентов, требующих доставку день в день.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решаем проблему утилизации курьерского времени за счет кросс-заказов из цветов, пекарен и локальных лавок.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Спрос на скорость формируют маркетплейсы, но удовлетворять его в малом ритейле пока некому.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Для подключения бизнесу не нужно закупать оборудование: достаточно бота или веб-виджета.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Наше ядро: точность геопозиционирования и прогнозирование всплесков спроса по часам дня.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зарабатываем как на марже с логистики, так и на софтверной подписке за аналитику спроса.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не боремся с дарксторами напрямую: мы даем их преимущества обычному малому ритейлу.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уже решали эти задачи в найме и знаем узкие места масштабирования курьерских сетей.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Инвестиции пойдут на доработку ядра маршрутизации, субсидирование курьеров на старте и привлечение первых 150 магазинов.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Спасибо за внимание. Готовы ответить на вопросы и показать демо системы.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de22413ce1fcf96.jpg"/>
          <p:cNvPicPr>
            <a:picLocks noChangeAspect="1"/>
          </p:cNvPicPr>
          <p:nvPr/>
        </p:nvPicPr>
        <p:blipFill>
          <a:blip r:embed="rId2"/>
          <a:srcRect l="20355" r="20355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27581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ПИТЧ ПРОЕКТА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21357"/>
            <a:ext cx="4815687" cy="28986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5400" b="0" i="0">
                <a:solidFill>
                  <a:srgbClr val="E0B34A"/>
                </a:solidFill>
                <a:latin typeface="Century Gothic"/>
              </a:rPr>
              <a:t>FastFlow: доставка за 15 минут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4711446"/>
            <a:ext cx="4815687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985766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A7A49C"/>
                </a:solidFill>
                <a:latin typeface="Calibri"/>
              </a:rPr>
              <a:t>Инфраструктура ультрабыстрой доставки для малого ритейла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8b622184f4213710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ПРОБЛЕМА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E0B34A"/>
                </a:solidFill>
                <a:latin typeface="Century Gothic"/>
              </a:rPr>
              <a:t>Малый ритейл теряет клиентов из-за дорогой логистики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01	</a:t>
            </a:r>
            <a:r>
              <a:rPr sz="1600">
                <a:solidFill>
                  <a:srgbClr val="F3F1EC"/>
                </a:solidFill>
                <a:latin typeface="Calibri"/>
              </a:rPr>
              <a:t>Агрегаторы берут до 35% комиссии с каждого заказа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02	</a:t>
            </a:r>
            <a:r>
              <a:rPr sz="1600">
                <a:solidFill>
                  <a:srgbClr val="F3F1EC"/>
                </a:solidFill>
                <a:latin typeface="Calibri"/>
              </a:rPr>
              <a:t>Собственный курьер простаивает 60% рабочего времени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03	</a:t>
            </a:r>
            <a:r>
              <a:rPr sz="1600">
                <a:solidFill>
                  <a:srgbClr val="F3F1EC"/>
                </a:solidFill>
                <a:latin typeface="Calibri"/>
              </a:rPr>
              <a:t>Покупатели уходят в крупные сети ради скорости до 30 минут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04	</a:t>
            </a:r>
            <a:r>
              <a:rPr sz="1600">
                <a:solidFill>
                  <a:srgbClr val="F3F1EC"/>
                </a:solidFill>
                <a:latin typeface="Calibri"/>
              </a:rPr>
              <a:t>Нет доступного IT-решения для маршрутизации на районе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3849fd3117260620.jpg"/>
          <p:cNvPicPr>
            <a:picLocks noChangeAspect="1"/>
          </p:cNvPicPr>
          <p:nvPr/>
        </p:nvPicPr>
        <p:blipFill>
          <a:blip r:embed="rId2"/>
          <a:srcRect l="31616" r="31616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РЕШЕНИЕ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4569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800" b="0" i="0">
                <a:solidFill>
                  <a:srgbClr val="E0B34A"/>
                </a:solidFill>
                <a:latin typeface="Century Gothic"/>
              </a:rPr>
              <a:t>Шеринг пеших курьеров снижает затраты втрое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636520"/>
            <a:ext cx="64309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020568"/>
            <a:ext cx="6430975" cy="31516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400"/>
              </a:spcAft>
            </a:pPr>
            <a:r>
              <a:rPr sz="1600" b="0" i="0">
                <a:solidFill>
                  <a:srgbClr val="F3F1EC"/>
                </a:solidFill>
                <a:latin typeface="Calibri"/>
              </a:rPr>
              <a:t>FastFlow объединяет заказы соседних несетевых магазинов в единые микропулы доставки. Курьеры не ждут заказов в одной точке, а распределяются умным алгоритмом в радиусе 1.5 км.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600" b="0" i="0">
                <a:solidFill>
                  <a:srgbClr val="F3F1EC"/>
                </a:solidFill>
                <a:latin typeface="Calibri"/>
              </a:rPr>
              <a:t>Магазин платит только за фактический факт доставки по плоскому тарифу, получая инфраструктуру уровня федеральной сети без постоянных затрат.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РЫНОК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E0B34A"/>
                </a:solidFill>
                <a:latin typeface="Century Gothic"/>
              </a:rPr>
              <a:t>Рынок срочной доставки растет быстрее e-commerce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73245"/>
            <a:ext cx="4274381" cy="7543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400" b="1" i="0">
                <a:solidFill>
                  <a:srgbClr val="0E0F12"/>
                </a:solidFill>
                <a:latin typeface="Century Gothic"/>
              </a:rPr>
              <a:t>180 млрд 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6478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0E0F12"/>
                </a:solidFill>
                <a:latin typeface="Calibri"/>
              </a:rPr>
              <a:t>Объем рынка экспресс-доставки в РФ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1A1C2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1" i="0">
                <a:solidFill>
                  <a:srgbClr val="E0B34A"/>
                </a:solidFill>
                <a:latin typeface="Century Gothic"/>
              </a:rPr>
              <a:t>+38%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A7A49C"/>
                </a:solidFill>
                <a:latin typeface="Calibri"/>
              </a:rPr>
              <a:t>Ежегодный темп прироста сегмента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1A1C2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1" i="0">
                <a:solidFill>
                  <a:srgbClr val="E0B34A"/>
                </a:solidFill>
                <a:latin typeface="Century Gothic"/>
              </a:rPr>
              <a:t>45 тыс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A7A49C"/>
                </a:solidFill>
                <a:latin typeface="Calibri"/>
              </a:rPr>
              <a:t>Потенциальных торговых точек в ЦФО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ПРОДУКТ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85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Запуск доставки за три простых действия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033015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2648712"/>
            <a:ext cx="3301898" cy="21945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877312"/>
            <a:ext cx="3301898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674872"/>
            <a:ext cx="3301898" cy="22656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F3F1EC"/>
                </a:solidFill>
                <a:latin typeface="Calibri"/>
              </a:rPr>
              <a:t>Интеграция CRM или бота за 10 минут</a:t>
            </a:r>
          </a:p>
        </p:txBody>
      </p:sp>
      <p:sp>
        <p:nvSpPr>
          <p:cNvPr id="8" name="Этап 2"/>
          <p:cNvSpPr/>
          <p:nvPr/>
        </p:nvSpPr>
        <p:spPr>
          <a:xfrm>
            <a:off x="4444898" y="2648712"/>
            <a:ext cx="3301898" cy="21945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44898" y="2877312"/>
            <a:ext cx="3301898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44898" y="3674872"/>
            <a:ext cx="3301898" cy="22656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F3F1EC"/>
                </a:solidFill>
                <a:latin typeface="Calibri"/>
              </a:rPr>
              <a:t>Автовызов ближайшего курьера из пула</a:t>
            </a:r>
          </a:p>
        </p:txBody>
      </p:sp>
      <p:sp>
        <p:nvSpPr>
          <p:cNvPr id="11" name="Этап 3"/>
          <p:cNvSpPr/>
          <p:nvPr/>
        </p:nvSpPr>
        <p:spPr>
          <a:xfrm>
            <a:off x="8066836" y="2648712"/>
            <a:ext cx="3301898" cy="21945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66836" y="2877312"/>
            <a:ext cx="3301898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66836" y="3674872"/>
            <a:ext cx="3301898" cy="22656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F3F1EC"/>
                </a:solidFill>
                <a:latin typeface="Calibri"/>
              </a:rPr>
              <a:t>Вручение клиенту через 15-20 минут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cbfb69769746c50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ПРОДУКТ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E0B34A"/>
                </a:solidFill>
                <a:latin typeface="Century Gothic"/>
              </a:rPr>
              <a:t>Технологический стек оптимизирует плотность сети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01	</a:t>
            </a:r>
            <a:r>
              <a:rPr sz="1600">
                <a:solidFill>
                  <a:srgbClr val="F3F1EC"/>
                </a:solidFill>
                <a:latin typeface="Calibri"/>
              </a:rPr>
              <a:t>Алгоритм кластеризации объединяет попутные заказы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02	</a:t>
            </a:r>
            <a:r>
              <a:rPr sz="1600">
                <a:solidFill>
                  <a:srgbClr val="F3F1EC"/>
                </a:solidFill>
                <a:latin typeface="Calibri"/>
              </a:rPr>
              <a:t>Курьерское приложение с пошаговой навигацией внутри дворов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03	</a:t>
            </a:r>
            <a:r>
              <a:rPr sz="1600">
                <a:solidFill>
                  <a:srgbClr val="F3F1EC"/>
                </a:solidFill>
                <a:latin typeface="Calibri"/>
              </a:rPr>
              <a:t>Виджет отслеживания для покупателя без установки приложения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04	</a:t>
            </a:r>
            <a:r>
              <a:rPr sz="1600">
                <a:solidFill>
                  <a:srgbClr val="F3F1EC"/>
                </a:solidFill>
                <a:latin typeface="Calibri"/>
              </a:rPr>
              <a:t>Автоматический биллинг и моментальные выплаты курьерам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КАК ЗАРАБАТЫВАЕМ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Фиксированная комиссия обеспечивает юнит-экономику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1200"/>
              </a:spcAft>
            </a:pPr>
            <a:r>
              <a:rPr sz="2000" b="0" i="0">
                <a:solidFill>
                  <a:srgbClr val="F3F1EC"/>
                </a:solidFill>
                <a:latin typeface="Calibri"/>
              </a:rPr>
              <a:t>B2B-тариф: 190 рублей за доставку в радиусе района. Бизнес закладывает эту стоимость в чек или делит пополам с покупателем.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i="0">
                <a:solidFill>
                  <a:srgbClr val="F3F1EC"/>
                </a:solidFill>
                <a:latin typeface="Calibri"/>
              </a:rPr>
              <a:t>Себестоимость курьера при объединении заказов падает до 120 рублей за счет плотности адресов.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447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1200"/>
              </a:spcAft>
            </a:pPr>
            <a:r>
              <a:rPr sz="2000" b="0" i="0">
                <a:solidFill>
                  <a:srgbClr val="F3F1EC"/>
                </a:solidFill>
                <a:latin typeface="Calibri"/>
              </a:rPr>
              <a:t>Подписка для магазинов: 3 000 рублей в месяц за доступ к софту аналитики и приоритетный вызов.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i="0">
                <a:solidFill>
                  <a:srgbClr val="F3F1EC"/>
                </a:solidFill>
                <a:latin typeface="Calibri"/>
              </a:rPr>
              <a:t>Выход в операционный плюс на микрорайон при объеме от 80 заказов в сутки.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КОНКУРЕНТЫ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FastFlow сочетает скорость дарксторов с гибкостью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443"/>
                <a:gridCol w="2636443"/>
                <a:gridCol w="2636443"/>
                <a:gridCol w="2636446"/>
              </a:tblGrid>
              <a:tr h="7924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0E0F12"/>
                          </a:solidFill>
                          <a:latin typeface="Calibr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E0B34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0E0F12"/>
                          </a:solidFill>
                          <a:latin typeface="Calibri"/>
                        </a:rPr>
                        <a:t>Крупные агрегаторы</a:t>
                      </a:r>
                    </a:p>
                  </a:txBody>
                  <a:tcPr marL="91440" marR="91440" marT="45720" marB="45720" anchor="ctr">
                    <a:solidFill>
                      <a:srgbClr val="E0B34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0E0F12"/>
                          </a:solidFill>
                          <a:latin typeface="Calibri"/>
                        </a:rPr>
                        <a:t>Классические курьеры</a:t>
                      </a:r>
                    </a:p>
                  </a:txBody>
                  <a:tcPr marL="91440" marR="91440" marT="45720" marB="45720" anchor="ctr">
                    <a:solidFill>
                      <a:srgbClr val="E0B34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0E0F12"/>
                          </a:solidFill>
                          <a:latin typeface="Calibri"/>
                        </a:rPr>
                        <a:t>FastFlow</a:t>
                      </a:r>
                    </a:p>
                  </a:txBody>
                  <a:tcPr marL="91440" marR="91440" marT="45720" marB="45720" anchor="ctr">
                    <a:solidFill>
                      <a:srgbClr val="E0B34A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Скорость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30-60 мин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2-4 часа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15-25 мин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Комиссия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До 35%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Почасовая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Фикс 190 ₽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Интеграция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Сложная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Ручная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10 минут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Микрорайонность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Низкая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Отсутствует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Высокая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62b8c67a0cbf4785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КОМАНДА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E0B34A"/>
                </a:solidFill>
                <a:latin typeface="Century Gothic"/>
              </a:rPr>
              <a:t>Команда объединяет опыт в логистике и продукте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502407"/>
            <a:ext cx="64309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000"/>
              </a:spcAft>
            </a:pPr>
            <a:r>
              <a:rPr sz="2000" b="0" i="0">
                <a:solidFill>
                  <a:srgbClr val="E0B34A"/>
                </a:solidFill>
                <a:latin typeface="Century Gothic"/>
              </a:rPr>
              <a:t>01	</a:t>
            </a:r>
            <a:r>
              <a:rPr sz="2000">
                <a:solidFill>
                  <a:srgbClr val="F3F1EC"/>
                </a:solidFill>
                <a:latin typeface="Calibri"/>
              </a:rPr>
              <a:t>CEO: 6 лет в управлении операционной логистикой крупных ритейлеров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000"/>
              </a:spcAft>
            </a:pPr>
            <a:r>
              <a:rPr sz="2000" b="0" i="0">
                <a:solidFill>
                  <a:srgbClr val="E0B34A"/>
                </a:solidFill>
                <a:latin typeface="Century Gothic"/>
              </a:rPr>
              <a:t>02	</a:t>
            </a:r>
            <a:r>
              <a:rPr sz="2000">
                <a:solidFill>
                  <a:srgbClr val="F3F1EC"/>
                </a:solidFill>
                <a:latin typeface="Calibri"/>
              </a:rPr>
              <a:t>CTO: ex-lead разработки сервиса шеринга с нагрузкой 50k DAU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2000" b="0" i="0">
                <a:solidFill>
                  <a:srgbClr val="E0B34A"/>
                </a:solidFill>
                <a:latin typeface="Century Gothic"/>
              </a:rPr>
              <a:t>03	</a:t>
            </a:r>
            <a:r>
              <a:rPr sz="2000">
                <a:solidFill>
                  <a:srgbClr val="F3F1EC"/>
                </a:solidFill>
                <a:latin typeface="Calibri"/>
              </a:rPr>
              <a:t>Head of Ops: запустил курьерскую сеть в трех городах-миллионниках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ЧТО ПРОСИМ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Привлекаем 12 млн рублей на 12 месяцев работы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4611624"/>
            <a:ext cx="10545775" cy="36576"/>
          </a:xfrm>
          <a:prstGeom prst="rect">
            <a:avLst/>
          </a:prstGeom>
          <a:solidFill>
            <a:srgbClr val="A7A49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2498293" y="4547616"/>
            <a:ext cx="164592" cy="164592"/>
          </a:xfrm>
          <a:prstGeom prst="ellipse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59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E0B34A"/>
                </a:solidFill>
                <a:latin typeface="Century Gothic"/>
              </a:rPr>
              <a:t>Q1-Q2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A7A49C"/>
                </a:solidFill>
                <a:latin typeface="Calibri"/>
              </a:rPr>
              <a:t>Запуск MVP в двух районах столицы</a:t>
            </a:r>
          </a:p>
        </p:txBody>
      </p:sp>
      <p:sp>
        <p:nvSpPr>
          <p:cNvPr id="9" name="Oval 8"/>
          <p:cNvSpPr/>
          <p:nvPr/>
        </p:nvSpPr>
        <p:spPr>
          <a:xfrm>
            <a:off x="6013551" y="4547616"/>
            <a:ext cx="164592" cy="164592"/>
          </a:xfrm>
          <a:prstGeom prst="ellipse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338218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E0B34A"/>
                </a:solidFill>
                <a:latin typeface="Century Gothic"/>
              </a:rPr>
              <a:t>Q3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8218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A7A49C"/>
                </a:solidFill>
                <a:latin typeface="Calibri"/>
              </a:rPr>
              <a:t>500 доставок в день и доработка маршрутизатора</a:t>
            </a:r>
          </a:p>
        </p:txBody>
      </p:sp>
      <p:sp>
        <p:nvSpPr>
          <p:cNvPr id="12" name="Oval 11"/>
          <p:cNvSpPr/>
          <p:nvPr/>
        </p:nvSpPr>
        <p:spPr>
          <a:xfrm>
            <a:off x="9528810" y="4547616"/>
            <a:ext cx="164592" cy="164592"/>
          </a:xfrm>
          <a:prstGeom prst="ellipse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53476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E0B34A"/>
                </a:solidFill>
                <a:latin typeface="Century Gothic"/>
              </a:rPr>
              <a:t>Q4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3476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A7A49C"/>
                </a:solidFill>
                <a:latin typeface="Calibri"/>
              </a:rPr>
              <a:t>Выход на 10 районов и подготовка раунда 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E0B34A"/>
                </a:solidFill>
                <a:latin typeface="Century Gothic"/>
              </a:rPr>
              <a:t>Создайте будущее быстрой доставки вместе с нами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A7A49C"/>
                </a:solidFill>
                <a:latin typeface="Calibri"/>
              </a:rPr>
              <a:t>Контакты основателей: partners@fastflow.io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A7A49C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