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Представляем наши производственные мощности и условия контракта для долгосрочного партнерства.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Обозначаем ключевые проблемы, с которыми сталкиваются заводы при работе со сторонними цехами.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Фокусируемся на решении: клиент передает чертежи и забирает готовые изделия без головной боли.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Показываем строгий и понятный регламент запуска новых позиций в производство.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Подкрепляем обещания сухими производственными метриками предприятия.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Демонстрируем реальный опыт поставок в смежных секторах машиностроения.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Даем конкретные цены и варианты сотрудничества в зависимости от масштаба.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Предлагаем простой и понятный первый шаг без жестких обязательств со стороны клиента.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Оставляем прямые контакты для отправки технической документации.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28fb6715b7bbd158.jpg"/>
          <p:cNvPicPr>
            <a:picLocks noChangeAspect="1"/>
          </p:cNvPicPr>
          <p:nvPr/>
        </p:nvPicPr>
        <p:blipFill>
          <a:blip r:embed="rId2"/>
          <a:srcRect l="20355" r="20355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244345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F59E6B"/>
                </a:solidFill>
                <a:latin typeface="Calibri"/>
              </a:rPr>
              <a:t>— КОММЕРЧЕСКОЕ ПРЕДЛОЖЕНИЕ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8121"/>
            <a:ext cx="4815687" cy="2865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7F6F3"/>
                </a:solidFill>
                <a:latin typeface="Century Gothic"/>
              </a:rPr>
              <a:t>Серийное производство деталей без срыва сроков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694682"/>
            <a:ext cx="4815687" cy="10972"/>
          </a:xfrm>
          <a:prstGeom prst="rect">
            <a:avLst/>
          </a:prstGeom>
          <a:solidFill>
            <a:srgbClr val="8086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969001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Коммерческое предложение по контрактной металлообработке для машиностроения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7a9f0b7d130040ce.jpg"/>
          <p:cNvPicPr>
            <a:picLocks noChangeAspect="1"/>
          </p:cNvPicPr>
          <p:nvPr/>
        </p:nvPicPr>
        <p:blipFill>
          <a:blip r:embed="rId2"/>
          <a:srcRect l="31610" r="31610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ЗАДАЧА КЛИЕНТА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Скрытые потери на стороне подрядчиков тормозят отгрузки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600">
                <a:solidFill>
                  <a:srgbClr val="1B1F24"/>
                </a:solidFill>
                <a:latin typeface="Calibri"/>
              </a:rPr>
              <a:t>Срыв сроков поставки партий останавливает сборочные линии заказчика.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600">
                <a:solidFill>
                  <a:srgbClr val="1B1F24"/>
                </a:solidFill>
                <a:latin typeface="Calibri"/>
              </a:rPr>
              <a:t>Плавающая точность обработки вынуждает проводить сплошной входной контроль.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600">
                <a:solidFill>
                  <a:srgbClr val="1B1F24"/>
                </a:solidFill>
                <a:latin typeface="Calibri"/>
              </a:rPr>
              <a:t>Непрозрачное ценообразование и внезапный рост сметы в ходе выполнения заказа.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600">
                <a:solidFill>
                  <a:srgbClr val="1B1F24"/>
                </a:solidFill>
                <a:latin typeface="Calibri"/>
              </a:rPr>
              <a:t>Сложности с быстрой доработкой оснастки под изменения в чертежах.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6221c13ca87223e.jpg"/>
          <p:cNvPicPr>
            <a:picLocks noChangeAspect="1"/>
          </p:cNvPicPr>
          <p:nvPr/>
        </p:nvPicPr>
        <p:blipFill>
          <a:blip r:embed="rId2"/>
          <a:srcRect l="28192" r="28192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892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Берем полный цикл изготовления партий по вашим КД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072384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56432"/>
            <a:ext cx="6430975" cy="271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1200"/>
              </a:spcAft>
            </a:pPr>
            <a:r>
              <a:rPr sz="2000" b="0" i="0">
                <a:solidFill>
                  <a:srgbClr val="1B1F24"/>
                </a:solidFill>
                <a:latin typeface="Calibri"/>
              </a:rPr>
              <a:t>Мы обеспечиваем серийный выпуск деталей на парке станков с ЧПУ с гарантией соблюдения геометрии до 5 микрон.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i="0">
                <a:solidFill>
                  <a:srgbClr val="1B1F24"/>
                </a:solidFill>
                <a:latin typeface="Calibri"/>
              </a:rPr>
              <a:t>Заказчик получает готовые узлы с паспортами качества, термообработкой и антикоррозийным покрытием точно к дате сборки.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КАК РАБОТАЕМ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Запуск партии от чертежа до склада за четыре шага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Аудит КД и расчет сметы за 48 часов</a:t>
            </a:r>
          </a:p>
        </p:txBody>
      </p:sp>
      <p:sp>
        <p:nvSpPr>
          <p:cNvPr id="8" name="Этап 2"/>
          <p:cNvSpPr/>
          <p:nvPr/>
        </p:nvSpPr>
        <p:spPr>
          <a:xfrm>
            <a:off x="3539413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9413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413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Выпуск и согласование пилотного образца</a:t>
            </a:r>
          </a:p>
        </p:txBody>
      </p:sp>
      <p:sp>
        <p:nvSpPr>
          <p:cNvPr id="11" name="Этап 3"/>
          <p:cNvSpPr/>
          <p:nvPr/>
        </p:nvSpPr>
        <p:spPr>
          <a:xfrm>
            <a:off x="6255867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5867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Запуск серии и онлайн отчетность</a:t>
            </a:r>
          </a:p>
        </p:txBody>
      </p:sp>
      <p:sp>
        <p:nvSpPr>
          <p:cNvPr id="14" name="Этап 4"/>
          <p:cNvSpPr/>
          <p:nvPr/>
        </p:nvSpPr>
        <p:spPr>
          <a:xfrm>
            <a:off x="8972321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321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321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Контроль ОТК и доставка до склада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ПОЧЕМУ НАМ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1F2A37"/>
                </a:solidFill>
                <a:latin typeface="Century Gothic"/>
              </a:rPr>
              <a:t>Мощности обеспечивают стабильность и точность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73245"/>
            <a:ext cx="4274381" cy="7543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400" b="1" i="0">
                <a:solidFill>
                  <a:srgbClr val="F7F6F3"/>
                </a:solidFill>
                <a:latin typeface="Century Gothic"/>
              </a:rPr>
              <a:t>42 единицы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6478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7F6F3"/>
                </a:solidFill>
                <a:latin typeface="Calibri"/>
              </a:rPr>
              <a:t>парк станков с ЧПУ не старше 5 лет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1" i="0">
                <a:solidFill>
                  <a:srgbClr val="1F2A37"/>
                </a:solidFill>
                <a:latin typeface="Century Gothic"/>
              </a:rPr>
              <a:t>99,4%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партий сданы без рекламаций в 2023 году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600" b="1" i="0">
                <a:solidFill>
                  <a:srgbClr val="1F2A37"/>
                </a:solidFill>
                <a:latin typeface="Century Gothic"/>
              </a:rPr>
              <a:t>12 дней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средний цикл от заявки до отгрузки серии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ПОЧЕМУ НАМ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Реализованные проекты для лидеров отрасли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2926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443"/>
                <a:gridCol w="2636443"/>
                <a:gridCol w="2636443"/>
                <a:gridCol w="2636446"/>
              </a:tblGrid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1" i="0">
                          <a:solidFill>
                            <a:srgbClr val="F7F6F3"/>
                          </a:solidFill>
                          <a:latin typeface="Calibri"/>
                        </a:rPr>
                        <a:t>Отрасль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1" i="0">
                          <a:solidFill>
                            <a:srgbClr val="F7F6F3"/>
                          </a:solidFill>
                          <a:latin typeface="Calibri"/>
                        </a:rPr>
                        <a:t>Объем партии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1" i="0">
                          <a:solidFill>
                            <a:srgbClr val="F7F6F3"/>
                          </a:solidFill>
                          <a:latin typeface="Calibri"/>
                        </a:rPr>
                        <a:t>Срок поставки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1" i="0">
                          <a:solidFill>
                            <a:srgbClr val="F7F6F3"/>
                          </a:solidFill>
                          <a:latin typeface="Calibri"/>
                        </a:rPr>
                        <a:t>Результат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</a:tr>
              <a:tr h="1005839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Энергетика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1 500 корпусов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25 дней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Снижение себестоимости на 14%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Сельхозмашины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8 000 валов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40 дней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Нулевой процент брака на сборке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Транспорт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350 узлов в сборе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18 дней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800" b="0" i="0">
                          <a:solidFill>
                            <a:srgbClr val="1B1F24"/>
                          </a:solidFill>
                          <a:latin typeface="Calibri"/>
                        </a:rPr>
                        <a:t>Сокращение времени монтажа вдвое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СТОИМОСТЬ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Прозрачные тарифные пакеты на производство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3047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443"/>
                <a:gridCol w="2636443"/>
                <a:gridCol w="2636443"/>
                <a:gridCol w="2636446"/>
              </a:tblGrid>
              <a:tr h="472439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1" i="0">
                          <a:solidFill>
                            <a:srgbClr val="F7F6F3"/>
                          </a:solidFill>
                          <a:latin typeface="Calibri"/>
                        </a:rPr>
                        <a:t>Пакет услуг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1" i="0">
                          <a:solidFill>
                            <a:srgbClr val="F7F6F3"/>
                          </a:solidFill>
                          <a:latin typeface="Calibri"/>
                        </a:rPr>
                        <a:t>Объем партии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1" i="0">
                          <a:solidFill>
                            <a:srgbClr val="F7F6F3"/>
                          </a:solidFill>
                          <a:latin typeface="Calibri"/>
                        </a:rPr>
                        <a:t>Нормо-час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1" i="0">
                          <a:solidFill>
                            <a:srgbClr val="F7F6F3"/>
                          </a:solidFill>
                          <a:latin typeface="Calibri"/>
                        </a:rPr>
                        <a:t>Что включено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</a:tr>
              <a:tr h="105156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Пилотный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до 50 шт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2 800 руб.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Подготовка оснастки, тесты, 1 образец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761999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Серийный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от 500 шт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2 100 руб.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Полный цикл, ОТК, доставка до ТК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761999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Контрактный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от 2 000 шт/мес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1 850 руб.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1900" b="0" i="0">
                          <a:solidFill>
                            <a:srgbClr val="1B1F24"/>
                          </a:solidFill>
                          <a:latin typeface="Calibri"/>
                        </a:rPr>
                        <a:t>Резерв станков, складской буфер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78cbdfb7a09b303b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СЛЕДУЮЩИЙ ШАГ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4569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800" b="0" i="0">
                <a:solidFill>
                  <a:srgbClr val="1F2A37"/>
                </a:solidFill>
                <a:latin typeface="Century Gothic"/>
              </a:rPr>
              <a:t>Что делаем для старта работы на этой неделе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636520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3020568"/>
            <a:ext cx="6430975" cy="31516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22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2200">
                <a:solidFill>
                  <a:srgbClr val="1B1F24"/>
                </a:solidFill>
                <a:latin typeface="Calibri"/>
              </a:rPr>
              <a:t>Передайте чертежи трех типовых позиций для тестового расчета.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600"/>
              </a:spcAft>
            </a:pPr>
            <a:r>
              <a:rPr sz="22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2200">
                <a:solidFill>
                  <a:srgbClr val="1B1F24"/>
                </a:solidFill>
                <a:latin typeface="Calibri"/>
              </a:rPr>
              <a:t>Получите расчет стоимости и сроков изготовления в течение 48 часов.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22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2200">
                <a:solidFill>
                  <a:srgbClr val="1B1F24"/>
                </a:solidFill>
                <a:latin typeface="Calibri"/>
              </a:rPr>
              <a:t>Посетите наш завод для личного аудита системы контроля качества.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F7F6F3"/>
                </a:solidFill>
                <a:latin typeface="Century Gothic"/>
              </a:rPr>
              <a:t>Готовы рассчитать вашу спецификацию сегодня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Телефон отдела продаж: +7 495 123-45-67. Почта для чертежей: order@prom-metal.ru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