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План</c:v>
                </c:pt>
              </c:strCache>
            </c:strRef>
          </c:tx>
          <c:spPr>
            <a:ln w="34925">
              <a:solidFill>
                <a:srgbClr val="1F2A37"/>
              </a:solidFill>
            </a:ln>
          </c:spPr>
          <c:marker>
            <c:symbol val="circle"/>
            <c:size val="8"/>
            <c:spPr>
              <a:solidFill>
                <a:srgbClr val="1F2A37"/>
              </a:solidFill>
              <a:ln>
                <a:solidFill>
                  <a:srgbClr val="F7F6F3"/>
                </a:solidFill>
              </a:ln>
            </c:spPr>
          </c:marker>
          <c:cat>
            <c:strRef>
              <c:f>Sheet1!$A$2:$A$4</c:f>
              <c:strCache>
                <c:ptCount val="3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</c:v>
                </c:pt>
                <c:pt idx="1">
                  <c:v>51</c:v>
                </c:pt>
                <c:pt idx="2">
                  <c:v>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Факт</c:v>
                </c:pt>
              </c:strCache>
            </c:strRef>
          </c:tx>
          <c:spPr>
            <a:ln w="34925">
              <a:solidFill>
                <a:srgbClr val="D88D6D"/>
              </a:solidFill>
            </a:ln>
          </c:spPr>
          <c:marker>
            <c:symbol val="circle"/>
            <c:size val="8"/>
            <c:spPr>
              <a:solidFill>
                <a:srgbClr val="D88D6D"/>
              </a:solidFill>
              <a:ln>
                <a:solidFill>
                  <a:srgbClr val="F7F6F3"/>
                </a:solidFill>
              </a:ln>
            </c:spPr>
          </c:marker>
          <c:cat>
            <c:strRef>
              <c:f>Sheet1!$A$2:$A$4</c:f>
              <c:strCache>
                <c:ptCount val="3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52</c:v>
                </c:pt>
                <c:pt idx="1">
                  <c:v>57</c:v>
                </c:pt>
                <c:pt idx="2">
                  <c:v>62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800" b="1">
                  <a:solidFill>
                    <a:srgbClr val="1B1F24"/>
                  </a:solidFill>
                  <a:latin typeface="Calibri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A5F66"/>
            </a:solidFill>
          </a:ln>
        </c:spPr>
        <c:txPr>
          <a:bodyPr/>
          <a:lstStyle/>
          <a:p>
            <a:pPr>
              <a:defRPr sz="1600">
                <a:solidFill>
                  <a:srgbClr val="1B1F24"/>
                </a:solidFill>
                <a:latin typeface="Calibri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legend>
      <c:legendPos val="b"/>
      <c:layout/>
      <c:overlay val="0"/>
      <c:txPr>
        <a:bodyPr/>
        <a:lstStyle/>
        <a:p>
          <a:pPr>
            <a:defRPr sz="1400">
              <a:solidFill>
                <a:srgbClr val="5A5F66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600">
          <a:solidFill>
            <a:srgbClr val="5A5F66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Добрый день, коллеги. Представляю отчёт по результатам третьего квартала и план действий до конца года.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Ключевая цель сегодняшнего обсуждения: утвердить запрос на наём 6 специалистов и сдвиг бюджета.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Базовый план строился на умеренном спросе летнего сезона с целевым приростом выручки до 154 млн рублей.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Главный драйвер успеха: ускоренное закрытие контрактов в промышленном секторе в августе и сентябре.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Пик разрыва между планом и фактом пришелся на сентябрь благодаря запуску партнерской программы.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Перестройка регламента квалификации лидов позволила отсекать нецелевые запросы на раннем этапе.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Узкое горлышко сейчас: не генерация лидов, а пропускная способность пресейла и юридического отдела.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Этот четырёхэтапный процесс позволит без сбоев зайти в сезон максимальных продаж ноября и декабря.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Инвестиции в 4,8 миллиона рублей окупятся уже в декабре за счёт закрытия отложенного спроса на 30+ миллионов.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Спасибо за внимание. Прошу утвердить наём и перераспределение бюджета на IV квартал.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4bb9501ebc143a11.jpg"/>
          <p:cNvPicPr>
            <a:picLocks noChangeAspect="1"/>
          </p:cNvPicPr>
          <p:nvPr/>
        </p:nvPicPr>
        <p:blipFill>
          <a:blip r:embed="rId2"/>
          <a:srcRect l="24989" r="24989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244345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F59E6B"/>
                </a:solidFill>
                <a:latin typeface="Calibri"/>
              </a:rPr>
              <a:t>— ОТЧЁТ РУКОВОДСТВУ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8121"/>
            <a:ext cx="4815687" cy="2865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7F6F3"/>
                </a:solidFill>
                <a:latin typeface="Century Gothic"/>
              </a:rPr>
              <a:t>Итоги работы департамента продаж за III квартал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694682"/>
            <a:ext cx="4815687" cy="10972"/>
          </a:xfrm>
          <a:prstGeom prst="rect">
            <a:avLst/>
          </a:prstGeom>
          <a:solidFill>
            <a:srgbClr val="8086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969001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Отчёт дирекции: выполнение плана, аналитика и фокусы IV квартала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ЗАЧЕМ ЭТОТ ОТЧЁТ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1F2A37"/>
                </a:solidFill>
                <a:latin typeface="Century Gothic"/>
              </a:rPr>
              <a:t>Цель встречи: утвердить план и бюджет на IV квартал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3288791"/>
            <a:ext cx="10545775" cy="28834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3200"/>
              </a:spcAft>
            </a:pPr>
            <a:r>
              <a:rPr sz="2200" b="0" i="0">
                <a:solidFill>
                  <a:srgbClr val="1B1F24"/>
                </a:solidFill>
                <a:latin typeface="Calibri"/>
              </a:rPr>
              <a:t>По итогам третьего квартала департамент перевыполнил выручку, но столкнулся с дефицитом мощностей в корпоративном сегменте.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200" b="0" i="0">
                <a:solidFill>
                  <a:srgbClr val="1B1F24"/>
                </a:solidFill>
                <a:latin typeface="Calibri"/>
              </a:rPr>
              <a:t>Сегодня необходимо принять решение о расширении штата полевых менеджеров на 15% и одобрить перераспределение маркетингового бюджета в пользу B2B каналов на финальный квартал года.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ЧТО БЫЛО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План квартала предполагал умеренный рост на 8%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6443"/>
                <a:gridCol w="2636443"/>
                <a:gridCol w="2636443"/>
                <a:gridCol w="2636446"/>
              </a:tblGrid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1" i="0">
                          <a:solidFill>
                            <a:srgbClr val="F7F6F3"/>
                          </a:solidFill>
                          <a:latin typeface="Calibri"/>
                        </a:rPr>
                        <a:t>Метрика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1" i="0">
                          <a:solidFill>
                            <a:srgbClr val="F7F6F3"/>
                          </a:solidFill>
                          <a:latin typeface="Calibri"/>
                        </a:rPr>
                        <a:t>Факт II кв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1" i="0">
                          <a:solidFill>
                            <a:srgbClr val="F7F6F3"/>
                          </a:solidFill>
                          <a:latin typeface="Calibri"/>
                        </a:rPr>
                        <a:t>План III кв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1" i="0">
                          <a:solidFill>
                            <a:srgbClr val="F7F6F3"/>
                          </a:solidFill>
                          <a:latin typeface="Calibri"/>
                        </a:rPr>
                        <a:t>Фокус внимания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Выручка, млн ₽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142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154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Удержание B2B базы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Новые сделки, шт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Выход в регионы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Средний чек, тыс ₽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480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510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Кросс-продажи сервисов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CAC, тыс ₽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Оптимизация каналов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РЕЗУЛЬТАТЫ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1F2A37"/>
                </a:solidFill>
                <a:latin typeface="Century Gothic"/>
              </a:rPr>
              <a:t>План по выручке перевыполнен на 11%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45306"/>
            <a:ext cx="4274381" cy="8102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800" b="1" i="0">
                <a:solidFill>
                  <a:srgbClr val="F7F6F3"/>
                </a:solidFill>
                <a:latin typeface="Century Gothic"/>
              </a:rPr>
              <a:t>171 млн 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9272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F7F6F3"/>
                </a:solidFill>
                <a:latin typeface="Calibri"/>
              </a:rPr>
              <a:t>Фактическая выручка против 154 млн плана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778256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7782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 i="0">
                <a:solidFill>
                  <a:srgbClr val="1F2A37"/>
                </a:solidFill>
                <a:latin typeface="Century Gothic"/>
              </a:rPr>
              <a:t>114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7782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Закрытых контрактов при плане 90 сделок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341368"/>
            <a:ext cx="5631314" cy="778256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341368"/>
            <a:ext cx="2090831" cy="7782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800" b="1" i="0">
                <a:solidFill>
                  <a:srgbClr val="1F2A37"/>
                </a:solidFill>
                <a:latin typeface="Century Gothic"/>
              </a:rPr>
              <a:t>560 тыс 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341368"/>
            <a:ext cx="3037562" cy="7782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Средний чек благодаря пакетам внедрения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37421" y="5393944"/>
            <a:ext cx="5631314" cy="778256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966021" y="5393944"/>
            <a:ext cx="2090831" cy="7782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 i="0">
                <a:solidFill>
                  <a:srgbClr val="1F2A37"/>
                </a:solidFill>
                <a:latin typeface="Century Gothic"/>
              </a:rPr>
              <a:t>38 тыс 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2573" y="5393944"/>
            <a:ext cx="3037562" cy="7782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Стоимость привлечения клиента: ниже плана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РЕЗУЛЬТАТЫ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Динамика выручки опережала плановую траекторию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822960" y="3087624"/>
          <a:ext cx="10545775" cy="30845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54d00b4b2f13adde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РЕЗУЛЬТАТЫ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Ключевые факторы роста: сеть партнёров и апсейл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1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600">
                <a:solidFill>
                  <a:srgbClr val="1B1F24"/>
                </a:solidFill>
                <a:latin typeface="Calibri"/>
              </a:rPr>
              <a:t>Партнёрский канал принёс 34 млн рублей выручки без роста прямых затрат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1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600">
                <a:solidFill>
                  <a:srgbClr val="1B1F24"/>
                </a:solidFill>
                <a:latin typeface="Calibri"/>
              </a:rPr>
              <a:t>Доля повторных продаж постоянным клиентам достигла 42% в общем объёме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1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600">
                <a:solidFill>
                  <a:srgbClr val="1B1F24"/>
                </a:solidFill>
                <a:latin typeface="Calibri"/>
              </a:rPr>
              <a:t>Конверсия из демонстрации в договор выросла с 18% до 26%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600">
                <a:solidFill>
                  <a:srgbClr val="1B1F24"/>
                </a:solidFill>
                <a:latin typeface="Calibri"/>
              </a:rPr>
              <a:t>Сокращён цикл сделки в сегменте enterprise: с 48 до 33 дней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ПРОБЛЕМЫ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Проблемы квартала: перегрузка команды и срыв SLA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120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Сложности периода:
Утилизация ведущих менеджеров превысила 120%, что привело к росту ошибок в документации на 8%.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Время подготовки коммерческих предложений выросло с 24 до 56 часов из-за нехватки пресейл инженеров.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447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120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Принятые контрмеры:
Ввели временный мораторий на мелкие доработки и стандартизировали 4 типовых пакета КП.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Подключили внешних подрядчиков на рутинный документооборот, снизив нагрузку на продавцов на 15 часов в неделю.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ПРЕДЛОЖЕНИЯ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План действий: масштабирование пропускной способности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Найм 4 пресейл инженеров до 20 октября</a:t>
            </a:r>
          </a:p>
        </p:txBody>
      </p:sp>
      <p:sp>
        <p:nvSpPr>
          <p:cNvPr id="8" name="Этап 2"/>
          <p:cNvSpPr/>
          <p:nvPr/>
        </p:nvSpPr>
        <p:spPr>
          <a:xfrm>
            <a:off x="3539413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39413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413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Внедрение автогенератора КП до 5 ноября</a:t>
            </a:r>
          </a:p>
        </p:txBody>
      </p:sp>
      <p:sp>
        <p:nvSpPr>
          <p:cNvPr id="11" name="Этап 3"/>
          <p:cNvSpPr/>
          <p:nvPr/>
        </p:nvSpPr>
        <p:spPr>
          <a:xfrm>
            <a:off x="6255867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55867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5867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Запуск промо-кампании для B2B сегмента</a:t>
            </a:r>
          </a:p>
        </p:txBody>
      </p:sp>
      <p:sp>
        <p:nvSpPr>
          <p:cNvPr id="14" name="Этап 4"/>
          <p:cNvSpPr/>
          <p:nvPr/>
        </p:nvSpPr>
        <p:spPr>
          <a:xfrm>
            <a:off x="8972321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321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321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Контроль сдачи годовых контрактов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7c8ad6280052374a.jpg"/>
          <p:cNvPicPr>
            <a:picLocks noChangeAspect="1"/>
          </p:cNvPicPr>
          <p:nvPr/>
        </p:nvPicPr>
        <p:blipFill>
          <a:blip r:embed="rId2"/>
          <a:srcRect l="28176" r="28176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ПРЕДЛОЖЕНИЯ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892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Запрос к руководству: ресурсы на финальный квартал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072384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56432"/>
            <a:ext cx="6430975" cy="271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2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200">
                <a:solidFill>
                  <a:srgbClr val="1B1F24"/>
                </a:solidFill>
                <a:latin typeface="Calibri"/>
              </a:rPr>
              <a:t>Согласовать открытие 6 вакансий: 4 инженера пресейла и 2 аккаунт-менеджера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2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200">
                <a:solidFill>
                  <a:srgbClr val="1B1F24"/>
                </a:solidFill>
                <a:latin typeface="Calibri"/>
              </a:rPr>
              <a:t>Одобрить бюджет на фонд оплаты труда: 4,8 млн рублей до конца года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2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200">
                <a:solidFill>
                  <a:srgbClr val="1B1F24"/>
                </a:solidFill>
                <a:latin typeface="Calibri"/>
              </a:rPr>
              <a:t>Перенести 3,2 млн рублей из бюджета наружной рекламы в прямые digital B2B каналы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2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200">
                <a:solidFill>
                  <a:srgbClr val="1B1F24"/>
                </a:solidFill>
                <a:latin typeface="Calibri"/>
              </a:rPr>
              <a:t>Утвердить обновлённую плановую планку выручки IV квартала: 210 млн рублей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F7F6F3"/>
                </a:solidFill>
                <a:latin typeface="Century Gothic"/>
              </a:rPr>
              <a:t>Готовы к масштабированию: ждём согласования бюджета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Вопросы и утверждение предложенного плана действий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