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Приветствуем новых коллег и начинаем базовый вводный курс по безопасности на рабочем месте.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Коротко поясняем, что безопасность начинается с личной ответственности каждого.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Обращаем внимание на четыре ключевые обязанности работника по закону.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Поясняем, какие риски существуют на объектах и как с ними справляться.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Важно напомнить, что пользоваться лифтами при пожаре строго запрещено.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Показываем разницу между профилактикой и действиями при поломке электроприборов.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Аптечки первой помощи расположены на каждом этаже возле эвакуационного выхода.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Эти параметры и номера необходимо запомнить в первый же рабочий день.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Подводим итог инструктажа перед подписанием журнала ознакомления.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Благодарим за внимание и приглашаем расписаться в журнале инструктажа.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3" name="Picture 2" descr="792dff489ca1d893.jpg"/>
          <p:cNvPicPr>
            <a:picLocks noChangeAspect="1"/>
          </p:cNvPicPr>
          <p:nvPr/>
        </p:nvPicPr>
        <p:blipFill>
          <a:blip r:embed="rId2"/>
          <a:srcRect l="20355" r="20355"/>
          <a:stretch>
            <a:fillRect/>
          </a:stretch>
        </p:blipFill>
        <p:spPr>
          <a:xfrm>
            <a:off x="6095847" y="0"/>
            <a:ext cx="609584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428750"/>
            <a:ext cx="4815687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F59E6B"/>
                </a:solidFill>
                <a:latin typeface="Calibri"/>
              </a:rPr>
              <a:t>— ДОКЛАД ИЛИ РЕФЕРАТ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22526"/>
            <a:ext cx="4815687" cy="2496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F7F6F3"/>
                </a:solidFill>
                <a:latin typeface="Century Gothic"/>
              </a:rPr>
              <a:t>Вводный инструктаж по охране труда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4510278"/>
            <a:ext cx="4815687" cy="10972"/>
          </a:xfrm>
          <a:prstGeom prst="rect">
            <a:avLst/>
          </a:prstGeom>
          <a:solidFill>
            <a:srgbClr val="808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4784598"/>
            <a:ext cx="4815687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Правила безопасности для новых сотрудников компании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9dc7208086346dfc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77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ВВЕДЕНИЕ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Безопасность труда защищает каждого работника</a:t>
            </a:r>
          </a:p>
        </p:txBody>
      </p:sp>
      <p:sp>
        <p:nvSpPr>
          <p:cNvPr id="5" name="Rectangle 4"/>
          <p:cNvSpPr/>
          <p:nvPr/>
        </p:nvSpPr>
        <p:spPr>
          <a:xfrm>
            <a:off x="49377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9377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340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Охрана труда: это система правил для сохранения жизни и здоровья в рабочее время.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800" b="0" i="0">
                <a:solidFill>
                  <a:srgbClr val="1B1F24"/>
                </a:solidFill>
                <a:latin typeface="Calibri"/>
              </a:rPr>
              <a:t>Каждый сотрудник обязан знать базовые требования. Это снижает риск травм, защищает оборудование и помогает быстро реагировать в нештатной ситуации. Соблюдение простых норм гарантирует спокойную и уверенную работу всего коллектива.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eb13e210e830c00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Соблюдение правил сохраняет жизнь и здоровье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600">
                <a:solidFill>
                  <a:srgbClr val="1B1F24"/>
                </a:solidFill>
                <a:latin typeface="Calibri"/>
              </a:rPr>
              <a:t>Соблюдайте правила внутреннего трудового распорядка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600">
                <a:solidFill>
                  <a:srgbClr val="1B1F24"/>
                </a:solidFill>
                <a:latin typeface="Calibri"/>
              </a:rPr>
              <a:t>Используйте выданные средства индивидуальной защиты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400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600">
                <a:solidFill>
                  <a:srgbClr val="1B1F24"/>
                </a:solidFill>
                <a:latin typeface="Calibri"/>
              </a:rPr>
              <a:t>Немедленно сообщайте руководителю о любой угрозе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6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600">
                <a:solidFill>
                  <a:srgbClr val="1B1F24"/>
                </a:solidFill>
                <a:latin typeface="Calibri"/>
              </a:rPr>
              <a:t>Проходите обязательные регулярные медосмотры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Опасные факторы требуют специальных средств защиты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22960" y="3087624"/>
          <a:ext cx="10545775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5258"/>
                <a:gridCol w="3515258"/>
                <a:gridCol w="3515259"/>
              </a:tblGrid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Фактор риска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Где встречается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1" i="0">
                          <a:solidFill>
                            <a:srgbClr val="F7F6F3"/>
                          </a:solidFill>
                          <a:latin typeface="Calibri"/>
                        </a:rPr>
                        <a:t>Мера защиты</a:t>
                      </a:r>
                    </a:p>
                  </a:txBody>
                  <a:tcPr marL="91440" marR="91440" marT="45720" marB="45720" anchor="ctr">
                    <a:solidFill>
                      <a:srgbClr val="1F2A37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Электрический ток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Офис, серверные, щиты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Исправная изоляция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Падение предметов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Складские помещения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Защитная каска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Пыль и взвеси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Производственные зоны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Респираторы и маски</a:t>
                      </a:r>
                    </a:p>
                  </a:txBody>
                  <a:tcPr marL="91440" marR="91440" marT="45720" marB="45720" anchor="ctr">
                    <a:solidFill>
                      <a:srgbClr val="ECEAE4"/>
                    </a:solidFill>
                  </a:tcPr>
                </a:tc>
              </a:tr>
              <a:tr h="487680"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Высокий шум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Цех оборудования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sz="2000" b="0" i="0">
                          <a:solidFill>
                            <a:srgbClr val="1B1F24"/>
                          </a:solidFill>
                          <a:latin typeface="Calibri"/>
                        </a:rPr>
                        <a:t>Противошумные наушники</a:t>
                      </a:r>
                    </a:p>
                  </a:txBody>
                  <a:tcPr marL="91440" marR="91440" marT="45720" marB="45720" anchor="ctr">
                    <a:solidFill>
                      <a:srgbClr val="F7F6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Пожарная тревога требует четкого порядка действий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Этап 1"/>
          <p:cNvSpPr/>
          <p:nvPr/>
        </p:nvSpPr>
        <p:spPr>
          <a:xfrm>
            <a:off x="822960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Оценить обстановку без паники</a:t>
            </a:r>
          </a:p>
        </p:txBody>
      </p:sp>
      <p:sp>
        <p:nvSpPr>
          <p:cNvPr id="8" name="Этап 2"/>
          <p:cNvSpPr/>
          <p:nvPr/>
        </p:nvSpPr>
        <p:spPr>
          <a:xfrm>
            <a:off x="3539413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539413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39413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Нажать кнопку тревожного оповещения</a:t>
            </a:r>
          </a:p>
        </p:txBody>
      </p:sp>
      <p:sp>
        <p:nvSpPr>
          <p:cNvPr id="11" name="Этап 3"/>
          <p:cNvSpPr/>
          <p:nvPr/>
        </p:nvSpPr>
        <p:spPr>
          <a:xfrm>
            <a:off x="6255867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55867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5867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Покинуть здание по путям эвакуации</a:t>
            </a:r>
          </a:p>
        </p:txBody>
      </p:sp>
      <p:sp>
        <p:nvSpPr>
          <p:cNvPr id="14" name="Этап 4"/>
          <p:cNvSpPr/>
          <p:nvPr/>
        </p:nvSpPr>
        <p:spPr>
          <a:xfrm>
            <a:off x="8972321" y="3087624"/>
            <a:ext cx="2396413" cy="21945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72321" y="3316224"/>
            <a:ext cx="2396413" cy="66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4000" b="0" i="0">
                <a:solidFill>
                  <a:srgbClr val="C2410C"/>
                </a:solidFill>
                <a:latin typeface="Century Gothic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2321" y="4113784"/>
            <a:ext cx="2396413" cy="2058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Собраться в назначенной безопасной зоне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524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000" b="0" i="0">
                <a:solidFill>
                  <a:srgbClr val="1F2A37"/>
                </a:solidFill>
                <a:latin typeface="Century Gothic"/>
              </a:rPr>
              <a:t>Электробезопасность исключает риски замыканий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703576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Перед началом работы проверьте целостность вилок и проводов. Не перегружайте удлинители мощными нагревательными приборами.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24447" y="3087624"/>
            <a:ext cx="5044287" cy="30845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2400" b="0" i="0">
                <a:solidFill>
                  <a:srgbClr val="1B1F24"/>
                </a:solidFill>
                <a:latin typeface="Calibri"/>
              </a:rPr>
              <a:t>Запрещено касаться мокрыми руками розеток и шнуров питания. При появлении запаха гари сразу обесточьте устройство.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b53e15d21fbd18e5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8928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Первая помощь пострадавшему оказывается сразу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072384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56432"/>
            <a:ext cx="6430975" cy="2715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900"/>
              </a:spcAft>
            </a:pPr>
            <a:r>
              <a:rPr sz="18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1800">
                <a:solidFill>
                  <a:srgbClr val="1B1F24"/>
                </a:solidFill>
                <a:latin typeface="Calibri"/>
              </a:rPr>
              <a:t>Убедитесь в собственной безопасности перед подходом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900"/>
              </a:spcAft>
            </a:pPr>
            <a:r>
              <a:rPr sz="18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1800">
                <a:solidFill>
                  <a:srgbClr val="1B1F24"/>
                </a:solidFill>
                <a:latin typeface="Calibri"/>
              </a:rPr>
              <a:t>Устраните источник травмирующего воздействия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2900"/>
              </a:spcAft>
            </a:pPr>
            <a:r>
              <a:rPr sz="18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1800">
                <a:solidFill>
                  <a:srgbClr val="1B1F24"/>
                </a:solidFill>
                <a:latin typeface="Calibri"/>
              </a:rPr>
              <a:t>Вызовите скорую помощь по номеру 112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1800" b="0" i="0">
                <a:solidFill>
                  <a:srgbClr val="C2410C"/>
                </a:solidFill>
                <a:latin typeface="Century Gothic"/>
              </a:rPr>
              <a:t>04	</a:t>
            </a:r>
            <a:r>
              <a:rPr sz="1800">
                <a:solidFill>
                  <a:srgbClr val="1B1F24"/>
                </a:solidFill>
                <a:latin typeface="Calibri"/>
              </a:rPr>
              <a:t>Окажите доврачебную помощь из аптечки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5457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ОСНОВНАЯ ЧАСТЬ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88136"/>
            <a:ext cx="10545775" cy="17251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600" b="0" i="0">
                <a:solidFill>
                  <a:srgbClr val="1F2A37"/>
                </a:solidFill>
                <a:latin typeface="Century Gothic"/>
              </a:rPr>
              <a:t>Дисциплина труда снижает число инцидентов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904743"/>
            <a:ext cx="105457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3288791"/>
            <a:ext cx="4640141" cy="2883408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3845306"/>
            <a:ext cx="4274381" cy="8102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5800" b="1" i="0">
                <a:solidFill>
                  <a:srgbClr val="F7F6F3"/>
                </a:solidFill>
                <a:latin typeface="Century Gothic"/>
              </a:rPr>
              <a:t>112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792726"/>
            <a:ext cx="4274381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F7F6F3"/>
                </a:solidFill>
                <a:latin typeface="Calibri"/>
              </a:rPr>
              <a:t>Единый телефон экстренных служб</a:t>
            </a:r>
          </a:p>
        </p:txBody>
      </p:sp>
      <p:sp>
        <p:nvSpPr>
          <p:cNvPr id="8" name="Rectangle 7"/>
          <p:cNvSpPr/>
          <p:nvPr/>
        </p:nvSpPr>
        <p:spPr>
          <a:xfrm>
            <a:off x="5737421" y="3288791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5966021" y="3288791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200" b="1" i="0">
                <a:solidFill>
                  <a:srgbClr val="1F2A37"/>
                </a:solidFill>
                <a:latin typeface="Century Gothic"/>
              </a:rPr>
              <a:t>1 раз в год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573" y="3288791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Периодичность повторного инструктажа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37421" y="4867656"/>
            <a:ext cx="5631314" cy="1304544"/>
          </a:xfrm>
          <a:prstGeom prst="rect">
            <a:avLst/>
          </a:prstGeom>
          <a:solidFill>
            <a:srgbClr val="ECEAE4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5966021" y="4867656"/>
            <a:ext cx="2090831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600" b="1" i="0">
                <a:solidFill>
                  <a:srgbClr val="1F2A37"/>
                </a:solidFill>
                <a:latin typeface="Century Gothic"/>
              </a:rPr>
              <a:t>0 минут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573" y="4867656"/>
            <a:ext cx="3037562" cy="13045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0" i="0">
                <a:solidFill>
                  <a:srgbClr val="5A5F66"/>
                </a:solidFill>
                <a:latin typeface="Calibri"/>
              </a:rPr>
              <a:t>Допустимая задержка сообщения об аварии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8342b152518e89d7.jpg"/>
          <p:cNvPicPr>
            <a:picLocks noChangeAspect="1"/>
          </p:cNvPicPr>
          <p:nvPr/>
        </p:nvPicPr>
        <p:blipFill>
          <a:blip r:embed="rId2"/>
          <a:srcRect l="28211" r="28211"/>
          <a:stretch>
            <a:fillRect/>
          </a:stretch>
        </p:blipFill>
        <p:spPr>
          <a:xfrm>
            <a:off x="7711135" y="0"/>
            <a:ext cx="448056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685800"/>
            <a:ext cx="6430975" cy="2560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 spc="240">
                <a:solidFill>
                  <a:srgbClr val="C2410C"/>
                </a:solidFill>
                <a:latin typeface="Calibri"/>
              </a:rPr>
              <a:t>— ВЫВОДЫ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088136"/>
            <a:ext cx="6430975" cy="13228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i="0">
                <a:solidFill>
                  <a:srgbClr val="1F2A37"/>
                </a:solidFill>
                <a:latin typeface="Century Gothic"/>
              </a:rPr>
              <a:t>Внимательность обеспечивает комфортную работу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502407"/>
            <a:ext cx="6430975" cy="10972"/>
          </a:xfrm>
          <a:prstGeom prst="rect">
            <a:avLst/>
          </a:prstGeom>
          <a:solidFill>
            <a:srgbClr val="B9BA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886455"/>
            <a:ext cx="6430975" cy="3285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400"/>
              </a:spcAft>
            </a:pPr>
            <a:r>
              <a:rPr sz="2400" b="0" i="0">
                <a:solidFill>
                  <a:srgbClr val="C2410C"/>
                </a:solidFill>
                <a:latin typeface="Century Gothic"/>
              </a:rPr>
              <a:t>01	</a:t>
            </a:r>
            <a:r>
              <a:rPr sz="2400">
                <a:solidFill>
                  <a:srgbClr val="1B1F24"/>
                </a:solidFill>
                <a:latin typeface="Calibri"/>
              </a:rPr>
              <a:t>Безопасная рабочая среда формируется усилиями каждого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1400"/>
              </a:spcAft>
            </a:pPr>
            <a:r>
              <a:rPr sz="2400" b="0" i="0">
                <a:solidFill>
                  <a:srgbClr val="C2410C"/>
                </a:solidFill>
                <a:latin typeface="Century Gothic"/>
              </a:rPr>
              <a:t>02	</a:t>
            </a:r>
            <a:r>
              <a:rPr sz="2400">
                <a:solidFill>
                  <a:srgbClr val="1B1F24"/>
                </a:solidFill>
                <a:latin typeface="Calibri"/>
              </a:rPr>
              <a:t>Знание плана эвакуации обязательно для всех сотрудников</a:t>
            </a:r>
          </a:p>
          <a:p>
            <a:pPr algn="l" marL="658368" indent="-658368">
              <a:tabLst>
                <a:tab pos="658368" algn="l"/>
              </a:tabLst>
              <a:lnSpc>
                <a:spcPct val="120000"/>
              </a:lnSpc>
              <a:spcAft>
                <a:spcPts val="0"/>
              </a:spcAft>
            </a:pPr>
            <a:r>
              <a:rPr sz="2400" b="0" i="0">
                <a:solidFill>
                  <a:srgbClr val="C2410C"/>
                </a:solidFill>
                <a:latin typeface="Century Gothic"/>
              </a:rPr>
              <a:t>03	</a:t>
            </a:r>
            <a:r>
              <a:rPr sz="2400">
                <a:solidFill>
                  <a:srgbClr val="1B1F24"/>
                </a:solidFill>
                <a:latin typeface="Calibri"/>
              </a:rPr>
              <a:t>Любое сомнение в безопасности требует консультации инженера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45775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5400" b="0" i="0">
                <a:solidFill>
                  <a:srgbClr val="F7F6F3"/>
                </a:solidFill>
                <a:latin typeface="Century Gothic"/>
              </a:rPr>
              <a:t>Спасибо за внимание!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977639"/>
            <a:ext cx="1054577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7F6F3"/>
                </a:solidFill>
                <a:latin typeface="Calibri"/>
              </a:rPr>
              <a:t>Желаем безопасной и продуктивной работы в нашей команде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291072"/>
            <a:ext cx="548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309360"/>
            <a:ext cx="10545775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5A5F66"/>
                </a:solidFill>
                <a:latin typeface="Calibri"/>
              </a:rPr>
              <a:t>Сделано в Показ · pokaz.app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