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Представляем готовое решение для коммерческого департамента: автоматизация рутины менеджеров и сквозной контроль сделок.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Это ключевые боли текущего отдела продаж: потеря темпа ведет к прямой потере выручки.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Наш продукт не заменяет людей, а снимает с них механическую работу, освобождая время для переговоров.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Процесс разбит на понятные спринты. Текущие продажи не останавливаются ни на один день.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Средние показатели по 42 внедрениям в сегменте B2B за последний календарный год.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Кейс компании с аналогичной структурой отдела продаж и схожим чеком сделки.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стоимость подписки уже включена круглосуточная техподдержка и регулярные обновления платформы.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 статистике внедрений, система окупает себя уже за счет спасения двух-трех средних сделок.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Предлагаем назначить демонстрацию платформы на ваших текущих регламентах до конца недели.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ebb415439e9be4f3.jpg"/>
          <p:cNvPicPr>
            <a:picLocks noChangeAspect="1"/>
          </p:cNvPicPr>
          <p:nvPr/>
        </p:nvPicPr>
        <p:blipFill>
          <a:blip r:embed="rId2"/>
          <a:srcRect l="20355" r="20355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579625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F59E6B"/>
                </a:solidFill>
                <a:latin typeface="Calibri"/>
              </a:rPr>
              <a:t>— КОММЕРЧЕСКОЕ ПРЕДЛОЖЕНИЕ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73401"/>
            <a:ext cx="4815687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7F6F3"/>
                </a:solidFill>
                <a:latin typeface="Century Gothic"/>
              </a:rPr>
              <a:t>Ускорение цикла сделки и рост конверсии продаж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359401"/>
            <a:ext cx="4815687" cy="10972"/>
          </a:xfrm>
          <a:prstGeom prst="rect">
            <a:avLst/>
          </a:prstGeom>
          <a:solidFill>
            <a:srgbClr val="8086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633721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Коммерческое предложение по внедрению платформы LeadFlow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067604acd471586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ЗАДАЧА КЛИЕНТА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892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Менеджеры тратят рабочее время на рутину вместо звонков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3072384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3456432"/>
            <a:ext cx="6430975" cy="271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500"/>
              </a:spcAft>
            </a:pPr>
            <a:r>
              <a:rPr sz="12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200">
                <a:solidFill>
                  <a:srgbClr val="1B1F24"/>
                </a:solidFill>
                <a:latin typeface="Calibri"/>
              </a:rPr>
              <a:t>До 40% рабочего времени уходит на заполнение карточек в CRM и подготовку КП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500"/>
              </a:spcAft>
            </a:pPr>
            <a:r>
              <a:rPr sz="12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200">
                <a:solidFill>
                  <a:srgbClr val="1B1F24"/>
                </a:solidFill>
                <a:latin typeface="Calibri"/>
              </a:rPr>
              <a:t>Лиды остывают: среднее время первого контакта с входящей заявкой превышает 4 часа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3500"/>
              </a:spcAft>
            </a:pPr>
            <a:r>
              <a:rPr sz="12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200">
                <a:solidFill>
                  <a:srgbClr val="1B1F24"/>
                </a:solidFill>
                <a:latin typeface="Calibri"/>
              </a:rPr>
              <a:t>Руководитель видит статусы сделок с задержкой и не может вовремя спасти контракт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2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200">
                <a:solidFill>
                  <a:srgbClr val="1B1F24"/>
                </a:solidFill>
                <a:latin typeface="Calibri"/>
              </a:rPr>
              <a:t>Каждый третий менеджер забывает отправить повторное письмо после первого созвона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4a3f4fff031a6e07.jpg"/>
          <p:cNvPicPr>
            <a:picLocks noChangeAspect="1"/>
          </p:cNvPicPr>
          <p:nvPr/>
        </p:nvPicPr>
        <p:blipFill>
          <a:blip r:embed="rId2"/>
          <a:srcRect l="31616" r="31616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892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LeadFlow передает рутину алгоритмам и ускоряет закрытие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072384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56432"/>
            <a:ext cx="6430975" cy="271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3000"/>
              </a:spcAft>
            </a:pPr>
            <a:r>
              <a:rPr sz="1400" b="0" i="0">
                <a:solidFill>
                  <a:srgbClr val="1B1F24"/>
                </a:solidFill>
                <a:latin typeface="Calibri"/>
              </a:rPr>
              <a:t>LeadFlow: единая платформа управления сделками для менеджеров и РОПа.</a:t>
            </a:r>
          </a:p>
          <a:p>
            <a:pPr algn="l">
              <a:lnSpc>
                <a:spcPct val="130000"/>
              </a:lnSpc>
              <a:spcAft>
                <a:spcPts val="3000"/>
              </a:spcAft>
            </a:pPr>
            <a:r>
              <a:rPr sz="1400" b="0" i="0">
                <a:solidFill>
                  <a:srgbClr val="1B1F24"/>
                </a:solidFill>
                <a:latin typeface="Calibri"/>
              </a:rPr>
              <a:t>Система автоматически обогащает профиль клиента данными из открытых реестров, генерирует персонализированные коммерческие предложения за две минуты и выстраивает автоцепочки касаний.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400" b="0" i="0">
                <a:solidFill>
                  <a:srgbClr val="1B1F24"/>
                </a:solidFill>
                <a:latin typeface="Calibri"/>
              </a:rPr>
              <a:t>Менеджер общается только с теплыми клиентами, готовыми к согласованию договора.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КАК РАБОТАЕМ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Запуск и адаптация команды занимают ровно четыре недели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Аудит воронки и интеграция с вашей CRM</a:t>
            </a:r>
          </a:p>
        </p:txBody>
      </p:sp>
      <p:sp>
        <p:nvSpPr>
          <p:cNvPr id="8" name="Этап 2"/>
          <p:cNvSpPr/>
          <p:nvPr/>
        </p:nvSpPr>
        <p:spPr>
          <a:xfrm>
            <a:off x="3539413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39413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413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Настройка шаблонов и автосценариев</a:t>
            </a:r>
          </a:p>
        </p:txBody>
      </p:sp>
      <p:sp>
        <p:nvSpPr>
          <p:cNvPr id="11" name="Этап 3"/>
          <p:cNvSpPr/>
          <p:nvPr/>
        </p:nvSpPr>
        <p:spPr>
          <a:xfrm>
            <a:off x="6255867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55867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5867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Обучение и аттестация менеджеров</a:t>
            </a:r>
          </a:p>
        </p:txBody>
      </p:sp>
      <p:sp>
        <p:nvSpPr>
          <p:cNvPr id="14" name="Этап 4"/>
          <p:cNvSpPr/>
          <p:nvPr/>
        </p:nvSpPr>
        <p:spPr>
          <a:xfrm>
            <a:off x="8972321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321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321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Пилотный запуск и докрутка регламентов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ПОЧЕМУ НАМ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91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200" b="0" i="0">
                <a:solidFill>
                  <a:srgbClr val="1F2A37"/>
                </a:solidFill>
                <a:latin typeface="Century Gothic"/>
              </a:rPr>
              <a:t>Результаты клиентов подтверждены измеримыми метриками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70632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154679"/>
            <a:ext cx="4640141" cy="301752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764280"/>
            <a:ext cx="4274381" cy="838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6000" b="1" i="0">
                <a:solidFill>
                  <a:srgbClr val="F7F6F3"/>
                </a:solidFill>
                <a:latin typeface="Century Gothic"/>
              </a:rPr>
              <a:t>+35%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39640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F7F6F3"/>
                </a:solidFill>
                <a:latin typeface="Calibri"/>
              </a:rPr>
              <a:t>рост конверсии из заявки в оплату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154679"/>
            <a:ext cx="5631314" cy="1371600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20301" y="3343147"/>
            <a:ext cx="5265554" cy="391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800" b="1" i="0">
                <a:solidFill>
                  <a:srgbClr val="1F2A37"/>
                </a:solidFill>
                <a:latin typeface="Century Gothic"/>
              </a:rPr>
              <a:t>7 мин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20301" y="3871468"/>
            <a:ext cx="5265554" cy="4663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среднее время отклика на входящий лид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00600"/>
            <a:ext cx="5631314" cy="1371600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20301" y="4989068"/>
            <a:ext cx="5265554" cy="391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800" b="1" i="0">
                <a:solidFill>
                  <a:srgbClr val="1F2A37"/>
                </a:solidFill>
                <a:latin typeface="Century Gothic"/>
              </a:rPr>
              <a:t>3,2x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20301" y="5517388"/>
            <a:ext cx="5265554" cy="4663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увеличение объема отправленных КП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1920240"/>
            <a:ext cx="9265615" cy="2377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2800" b="0" i="1">
                <a:solidFill>
                  <a:srgbClr val="1B1F24"/>
                </a:solidFill>
                <a:latin typeface="Century Gothic"/>
              </a:rPr>
              <a:t>«После интеграции LeadFlow менеджеры перестали бросать базу. Сроки согласования договоров сократились вдвое, а квартальный план выполнили на две недели раньше срока.»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4434840"/>
            <a:ext cx="926561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800" b="0" i="0">
                <a:solidFill>
                  <a:srgbClr val="5A5F66"/>
                </a:solidFill>
                <a:latin typeface="Calibri"/>
              </a:rPr>
              <a:t>Михаил Воронов, коммерческий директор «ТехноПром»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СТОИМОСТЬ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Прозрачные тарифы под масштаб вашего отдела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258"/>
                <a:gridCol w="3515258"/>
                <a:gridCol w="3515259"/>
              </a:tblGrid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F7F6F3"/>
                          </a:solidFill>
                          <a:latin typeface="Calibri"/>
                        </a:rPr>
                        <a:t>Параметр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F7F6F3"/>
                          </a:solidFill>
                          <a:latin typeface="Calibri"/>
                        </a:rPr>
                        <a:t>Тариф «Старт»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F7F6F3"/>
                          </a:solidFill>
                          <a:latin typeface="Calibri"/>
                        </a:rPr>
                        <a:t>Тариф «Масштаб»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Размер команды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До 10 менеджеров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До 30 менеджеров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Интеграция CRM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Базовая синхронизация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Кастомная под ключ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Обучение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Онлайн-курс и тесты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Воркшопы с тренером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Стоимость внедрения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180 000 руб.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390 000 руб.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Подписка в месяц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35 000 руб.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75 000 руб.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СТОИМОСТЬ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Окупаемость инвестиций наступает на втором месяце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4611624"/>
            <a:ext cx="10545775" cy="36576"/>
          </a:xfrm>
          <a:prstGeom prst="rect">
            <a:avLst/>
          </a:prstGeom>
          <a:solidFill>
            <a:srgbClr val="5A5F66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Oval 5"/>
          <p:cNvSpPr/>
          <p:nvPr/>
        </p:nvSpPr>
        <p:spPr>
          <a:xfrm>
            <a:off x="2498293" y="4547616"/>
            <a:ext cx="164592" cy="164592"/>
          </a:xfrm>
          <a:prstGeom prst="ellipse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59" y="3761232"/>
            <a:ext cx="351525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1" i="0">
                <a:solidFill>
                  <a:srgbClr val="1F2A37"/>
                </a:solidFill>
                <a:latin typeface="Century Gothic"/>
              </a:rPr>
              <a:t>1-й месяц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4831080"/>
            <a:ext cx="351525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5A5F66"/>
                </a:solidFill>
                <a:latin typeface="Calibri"/>
              </a:rPr>
              <a:t>Развертывание системы и устранение потерь в воронке</a:t>
            </a:r>
          </a:p>
        </p:txBody>
      </p:sp>
      <p:sp>
        <p:nvSpPr>
          <p:cNvPr id="9" name="Oval 8"/>
          <p:cNvSpPr/>
          <p:nvPr/>
        </p:nvSpPr>
        <p:spPr>
          <a:xfrm>
            <a:off x="6013551" y="4547616"/>
            <a:ext cx="164592" cy="164592"/>
          </a:xfrm>
          <a:prstGeom prst="ellipse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338218" y="3761232"/>
            <a:ext cx="351525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1" i="0">
                <a:solidFill>
                  <a:srgbClr val="1F2A37"/>
                </a:solidFill>
                <a:latin typeface="Century Gothic"/>
              </a:rPr>
              <a:t>2-й месяц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8218" y="4831080"/>
            <a:ext cx="351525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5A5F66"/>
                </a:solidFill>
                <a:latin typeface="Calibri"/>
              </a:rPr>
              <a:t>Выход на полную мощность и покрытие затрат на софт</a:t>
            </a:r>
          </a:p>
        </p:txBody>
      </p:sp>
      <p:sp>
        <p:nvSpPr>
          <p:cNvPr id="12" name="Oval 11"/>
          <p:cNvSpPr/>
          <p:nvPr/>
        </p:nvSpPr>
        <p:spPr>
          <a:xfrm>
            <a:off x="9528810" y="4547616"/>
            <a:ext cx="164592" cy="164592"/>
          </a:xfrm>
          <a:prstGeom prst="ellipse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853476" y="3761232"/>
            <a:ext cx="351525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1" i="0">
                <a:solidFill>
                  <a:srgbClr val="1F2A37"/>
                </a:solidFill>
                <a:latin typeface="Century Gothic"/>
              </a:rPr>
              <a:t>3-й месяц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3476" y="4831080"/>
            <a:ext cx="3515258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5A5F66"/>
                </a:solidFill>
                <a:latin typeface="Calibri"/>
              </a:rPr>
              <a:t>Чистый прирост маржинальной прибыли отдела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F7F6F3"/>
                </a:solidFill>
                <a:latin typeface="Century Gothic"/>
              </a:rPr>
              <a:t>Протестируйте платформу на реальных лидах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Бесплатный пилотный доступ на 14 дней для пяти менеджеров: пишите на sales@leadflow.io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