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Приветствие. Обозначение темы: комплексный переход от ручного учёта к цифровой прозрачности производства.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Ошибки ручного ввода и разрозненные таблицы Excel приводят к прямым финансовым потерям.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Решение объединяет склад, цех и бухгалтерию в один непрерывный контур.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Подчеркнуть актуальность задачи именно сейчас: требования к скорости и качеству планирования возросли.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Поэтапное внедрение снижает риски простоя текущего производства.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Ключевое отличие: софт прост для рабочих, внедрение не вызывает саботажа на местах.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Модель эффекта базируется на сокращении брака, потерь при пересортице и ускорении оборота запасов.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Наше решение занимает нишу между хаотичными таблицами и громоздкими неповоротливыми системами.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Команда знает специфику производства изнутри, говорит на одном языке с мастерами цехов.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Финансирование разбито по этапам с контрольными точками приёмки функционала.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Призыв к действию: утвердить паспорт проекта и запустить первый этап аудита.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267c8bed7135a43.jpg"/>
          <p:cNvPicPr>
            <a:picLocks noChangeAspect="1"/>
          </p:cNvPicPr>
          <p:nvPr/>
        </p:nvPicPr>
        <p:blipFill>
          <a:blip r:embed="rId2"/>
          <a:srcRect l="20355" r="20355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27581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ПИТЧ ПРОЕКТА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21357"/>
            <a:ext cx="4815687" cy="28986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5400" b="0" i="0">
                <a:solidFill>
                  <a:srgbClr val="E0B34A"/>
                </a:solidFill>
                <a:latin typeface="Century Gothic"/>
              </a:rPr>
              <a:t>Цифровой контур предприятия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4711446"/>
            <a:ext cx="4815687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985766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A7A49C"/>
                </a:solidFill>
                <a:latin typeface="Calibri"/>
              </a:rPr>
              <a:t>Автоматизация сквозного учёта производства и логистики без кассовых разрывов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E0B34A"/>
                </a:solidFill>
                <a:latin typeface="Century Gothic"/>
              </a:rPr>
              <a:t>Ручной учёт стоит бизнесу до 18% маржи ежегодно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45306"/>
            <a:ext cx="4274381" cy="8102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800" b="1" i="0">
                <a:solidFill>
                  <a:srgbClr val="0E0F12"/>
                </a:solidFill>
                <a:latin typeface="Century Gothic"/>
              </a:rPr>
              <a:t>18%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9272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0E0F12"/>
                </a:solidFill>
                <a:latin typeface="Calibri"/>
              </a:rPr>
              <a:t>Потери сырья из-за пересортицы и списаний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1304544"/>
          </a:xfrm>
          <a:prstGeom prst="rect">
            <a:avLst/>
          </a:prstGeom>
          <a:solidFill>
            <a:srgbClr val="1A1C2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1" i="0">
                <a:solidFill>
                  <a:srgbClr val="E0B34A"/>
                </a:solidFill>
                <a:latin typeface="Century Gothic"/>
              </a:rPr>
              <a:t>4 дня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A7A49C"/>
                </a:solidFill>
                <a:latin typeface="Calibri"/>
              </a:rPr>
              <a:t>Задержка сборки отчётов руководству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67656"/>
            <a:ext cx="5631314" cy="1304544"/>
          </a:xfrm>
          <a:prstGeom prst="rect">
            <a:avLst/>
          </a:prstGeom>
          <a:solidFill>
            <a:srgbClr val="1A1C2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867656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 i="0">
                <a:solidFill>
                  <a:srgbClr val="E0B34A"/>
                </a:solidFill>
                <a:latin typeface="Century Gothic"/>
              </a:rPr>
              <a:t>12 млн 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867656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A7A49C"/>
                </a:solidFill>
                <a:latin typeface="Calibri"/>
              </a:rPr>
              <a:t>Заморожено в неликвидных остатках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486ae2bef372a3c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РЕШЕНИЕ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E0B34A"/>
                </a:solidFill>
                <a:latin typeface="Century Gothic"/>
              </a:rPr>
              <a:t>Единая ERP-система устраняет разрывы данных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502407"/>
            <a:ext cx="64309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01	</a:t>
            </a:r>
            <a:r>
              <a:rPr sz="1600">
                <a:solidFill>
                  <a:srgbClr val="F3F1EC"/>
                </a:solidFill>
                <a:latin typeface="Calibri"/>
              </a:rPr>
              <a:t>Маркировка сырья и партий: отслеживание движения по QR-кодам в реальном времени.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02	</a:t>
            </a:r>
            <a:r>
              <a:rPr sz="1600">
                <a:solidFill>
                  <a:srgbClr val="F3F1EC"/>
                </a:solidFill>
                <a:latin typeface="Calibri"/>
              </a:rPr>
              <a:t>Автоматическое списание компонентов по спецификациям при выпуске продукции.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03	</a:t>
            </a:r>
            <a:r>
              <a:rPr sz="1600">
                <a:solidFill>
                  <a:srgbClr val="F3F1EC"/>
                </a:solidFill>
                <a:latin typeface="Calibri"/>
              </a:rPr>
              <a:t>Дашборд директора: онлайн-контроль маржинальности заказов и остатков склада.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04	</a:t>
            </a:r>
            <a:r>
              <a:rPr sz="1600">
                <a:solidFill>
                  <a:srgbClr val="F3F1EC"/>
                </a:solidFill>
                <a:latin typeface="Calibri"/>
              </a:rPr>
              <a:t>Прямая интеграция с закупками: автозаказ позиций при достижении неснижаемого остатка.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808ab98d1f0d21b5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РЫНОК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E0B34A"/>
                </a:solidFill>
                <a:latin typeface="Century Gothic"/>
              </a:rPr>
              <a:t>Спрос на импортонезависимые системы учёта растёт кратно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368296"/>
            <a:ext cx="64309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752344"/>
            <a:ext cx="6430975" cy="34198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3400"/>
              </a:spcAft>
            </a:pPr>
            <a:r>
              <a:rPr sz="1800" b="0" i="0">
                <a:solidFill>
                  <a:srgbClr val="F3F1EC"/>
                </a:solidFill>
                <a:latin typeface="Calibri"/>
              </a:rPr>
              <a:t>Средние производственные предприятия активно меняют устаревший софт на отечественные модульные платформы.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800" b="0" i="0">
                <a:solidFill>
                  <a:srgbClr val="F3F1EC"/>
                </a:solidFill>
                <a:latin typeface="Calibri"/>
              </a:rPr>
              <a:t>Основной драйвер: требование прозрачности цепочек поставок и рост стоимости ошибок складской логистики. Потенциал оптимизации операционных затрат в сегменте оценивается в десятки миллиардов рублей.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ПРОДУКТ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Архитектура внедрения: сквозной цикл за 4 шага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3087624"/>
            <a:ext cx="2396413" cy="21945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F3F1EC"/>
                </a:solidFill>
                <a:latin typeface="Calibri"/>
              </a:rPr>
              <a:t>Аудит процессов и оцифровка номенклатуры</a:t>
            </a:r>
          </a:p>
        </p:txBody>
      </p:sp>
      <p:sp>
        <p:nvSpPr>
          <p:cNvPr id="8" name="Этап 2"/>
          <p:cNvSpPr/>
          <p:nvPr/>
        </p:nvSpPr>
        <p:spPr>
          <a:xfrm>
            <a:off x="3539413" y="3087624"/>
            <a:ext cx="2396413" cy="21945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39413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413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F3F1EC"/>
                </a:solidFill>
                <a:latin typeface="Calibri"/>
              </a:rPr>
              <a:t>Интеграция со складскими ТСД и станками</a:t>
            </a:r>
          </a:p>
        </p:txBody>
      </p:sp>
      <p:sp>
        <p:nvSpPr>
          <p:cNvPr id="11" name="Этап 3"/>
          <p:cNvSpPr/>
          <p:nvPr/>
        </p:nvSpPr>
        <p:spPr>
          <a:xfrm>
            <a:off x="6255867" y="3087624"/>
            <a:ext cx="2396413" cy="21945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55867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5867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F3F1EC"/>
                </a:solidFill>
                <a:latin typeface="Calibri"/>
              </a:rPr>
              <a:t>Обучение операторов и тестовый прогон</a:t>
            </a:r>
          </a:p>
        </p:txBody>
      </p:sp>
      <p:sp>
        <p:nvSpPr>
          <p:cNvPr id="14" name="Этап 4"/>
          <p:cNvSpPr/>
          <p:nvPr/>
        </p:nvSpPr>
        <p:spPr>
          <a:xfrm>
            <a:off x="8972321" y="3087624"/>
            <a:ext cx="2396413" cy="21945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321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321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F3F1EC"/>
                </a:solidFill>
                <a:latin typeface="Calibri"/>
              </a:rPr>
              <a:t>Запуск рабочего контура и техподдержка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49c2938a1ad061a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ПРОДУКТ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4569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800" b="0" i="0">
                <a:solidFill>
                  <a:srgbClr val="E0B34A"/>
                </a:solidFill>
                <a:latin typeface="Century Gothic"/>
              </a:rPr>
              <a:t>Интерфейс адаптирован под линейный персонал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636520"/>
            <a:ext cx="64309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3020568"/>
            <a:ext cx="6430975" cy="31516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4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01	</a:t>
            </a:r>
            <a:r>
              <a:rPr sz="1600">
                <a:solidFill>
                  <a:srgbClr val="F3F1EC"/>
                </a:solidFill>
                <a:latin typeface="Calibri"/>
              </a:rPr>
              <a:t>Экранные формы для кладовщиков содержат только крупные кнопки и сканер.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4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02	</a:t>
            </a:r>
            <a:r>
              <a:rPr sz="1600">
                <a:solidFill>
                  <a:srgbClr val="F3F1EC"/>
                </a:solidFill>
                <a:latin typeface="Calibri"/>
              </a:rPr>
              <a:t>Защита от дурака: система блокирует отгрузку при несовпадении номера партии.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40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03	</a:t>
            </a:r>
            <a:r>
              <a:rPr sz="1600">
                <a:solidFill>
                  <a:srgbClr val="F3F1EC"/>
                </a:solidFill>
                <a:latin typeface="Calibri"/>
              </a:rPr>
              <a:t>Мобильные терминалы работают автономно при временной потере Wi-Fi связи.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E0B34A"/>
                </a:solidFill>
                <a:latin typeface="Century Gothic"/>
              </a:rPr>
              <a:t>04	</a:t>
            </a:r>
            <a:r>
              <a:rPr sz="1600">
                <a:solidFill>
                  <a:srgbClr val="F3F1EC"/>
                </a:solidFill>
                <a:latin typeface="Calibri"/>
              </a:rPr>
              <a:t>Голосовое подтверждение операций ускоряет комплектацию паллет на 35%.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КАК ЗАРАБАТЫВАЕМ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E0B34A"/>
                </a:solidFill>
                <a:latin typeface="Century Gothic"/>
              </a:rPr>
              <a:t>Экономическая выгода: проект окупается за 7 месяцев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45306"/>
            <a:ext cx="4274381" cy="8102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800" b="1" i="0">
                <a:solidFill>
                  <a:srgbClr val="0E0F12"/>
                </a:solidFill>
                <a:latin typeface="Century Gothic"/>
              </a:rPr>
              <a:t>7 мес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9272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0E0F12"/>
                </a:solidFill>
                <a:latin typeface="Calibri"/>
              </a:rPr>
              <a:t>Срок возврата инвестиций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1304544"/>
          </a:xfrm>
          <a:prstGeom prst="rect">
            <a:avLst/>
          </a:prstGeom>
          <a:solidFill>
            <a:srgbClr val="1A1C2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1" i="0">
                <a:solidFill>
                  <a:srgbClr val="E0B34A"/>
                </a:solidFill>
                <a:latin typeface="Century Gothic"/>
              </a:rPr>
              <a:t>-40%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A7A49C"/>
                </a:solidFill>
                <a:latin typeface="Calibri"/>
              </a:rPr>
              <a:t>Сокращение времени инвентаризации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67656"/>
            <a:ext cx="5631314" cy="1304544"/>
          </a:xfrm>
          <a:prstGeom prst="rect">
            <a:avLst/>
          </a:prstGeom>
          <a:solidFill>
            <a:srgbClr val="1A1C2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867656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 i="0">
                <a:solidFill>
                  <a:srgbClr val="E0B34A"/>
                </a:solidFill>
                <a:latin typeface="Century Gothic"/>
              </a:rPr>
              <a:t>8,4 млн 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867656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A7A49C"/>
                </a:solidFill>
                <a:latin typeface="Calibri"/>
              </a:rPr>
              <a:t>Прямая годовая экономия ресурсов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КОНКУРЕНТЫ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Сравнение подходов к автоматизации учёта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6443"/>
                <a:gridCol w="2636443"/>
                <a:gridCol w="2636443"/>
                <a:gridCol w="2636446"/>
              </a:tblGrid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0E0F12"/>
                          </a:solidFill>
                          <a:latin typeface="Calibri"/>
                        </a:rPr>
                        <a:t>Параметр</a:t>
                      </a:r>
                    </a:p>
                  </a:txBody>
                  <a:tcPr marL="91440" marR="91440" marT="45720" marB="45720" anchor="ctr">
                    <a:solidFill>
                      <a:srgbClr val="E0B34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0E0F12"/>
                          </a:solidFill>
                          <a:latin typeface="Calibri"/>
                        </a:rPr>
                        <a:t>Таблицы Excel</a:t>
                      </a:r>
                    </a:p>
                  </a:txBody>
                  <a:tcPr marL="91440" marR="91440" marT="45720" marB="45720" anchor="ctr">
                    <a:solidFill>
                      <a:srgbClr val="E0B34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0E0F12"/>
                          </a:solidFill>
                          <a:latin typeface="Calibri"/>
                        </a:rPr>
                        <a:t>Тяжелые ERP</a:t>
                      </a:r>
                    </a:p>
                  </a:txBody>
                  <a:tcPr marL="91440" marR="91440" marT="45720" marB="45720" anchor="ctr">
                    <a:solidFill>
                      <a:srgbClr val="E0B34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0E0F12"/>
                          </a:solidFill>
                          <a:latin typeface="Calibri"/>
                        </a:rPr>
                        <a:t>Наш проект</a:t>
                      </a:r>
                    </a:p>
                  </a:txBody>
                  <a:tcPr marL="91440" marR="91440" marT="45720" marB="45720" anchor="ctr">
                    <a:solidFill>
                      <a:srgbClr val="E0B34A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Срок запуска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1 день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12-18 месяцев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3 месяца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Учёт онлайн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Нет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Да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Человеческий фактор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Критический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Низкий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Минимальный</a:t>
                      </a:r>
                    </a:p>
                  </a:txBody>
                  <a:tcPr marL="91440" marR="91440" marT="45720" marB="45720" anchor="ctr">
                    <a:solidFill>
                      <a:srgbClr val="1A1C21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Стоимость владения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Скрытые потери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Высокая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F3F1EC"/>
                          </a:solidFill>
                          <a:latin typeface="Calibri"/>
                        </a:rPr>
                        <a:t>Фиксированная</a:t>
                      </a:r>
                    </a:p>
                  </a:txBody>
                  <a:tcPr marL="91440" marR="91440" marT="45720" marB="45720" anchor="ctr">
                    <a:solidFill>
                      <a:srgbClr val="0E0F1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ea293ac6c3d5f6e.jpg"/>
          <p:cNvPicPr>
            <a:picLocks noChangeAspect="1"/>
          </p:cNvPicPr>
          <p:nvPr/>
        </p:nvPicPr>
        <p:blipFill>
          <a:blip r:embed="rId2"/>
          <a:srcRect l="28280" r="28280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КОМАНДА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591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200" b="0" i="0">
                <a:solidFill>
                  <a:srgbClr val="E0B34A"/>
                </a:solidFill>
                <a:latin typeface="Century Gothic"/>
              </a:rPr>
              <a:t>Команда внедрения с профильным опытом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770632"/>
            <a:ext cx="64309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154679"/>
            <a:ext cx="6430975" cy="3017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2900"/>
              </a:spcAft>
            </a:pPr>
            <a:r>
              <a:rPr sz="1800" b="0" i="0">
                <a:solidFill>
                  <a:srgbClr val="E0B34A"/>
                </a:solidFill>
                <a:latin typeface="Century Gothic"/>
              </a:rPr>
              <a:t>01	</a:t>
            </a:r>
            <a:r>
              <a:rPr sz="1800">
                <a:solidFill>
                  <a:srgbClr val="F3F1EC"/>
                </a:solidFill>
                <a:latin typeface="Calibri"/>
              </a:rPr>
              <a:t>Руководитель проекта: 12 успешных запусков WMS и ERP на машиностроительных заводах.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2900"/>
              </a:spcAft>
            </a:pPr>
            <a:r>
              <a:rPr sz="1800" b="0" i="0">
                <a:solidFill>
                  <a:srgbClr val="E0B34A"/>
                </a:solidFill>
                <a:latin typeface="Century Gothic"/>
              </a:rPr>
              <a:t>02	</a:t>
            </a:r>
            <a:r>
              <a:rPr sz="1800">
                <a:solidFill>
                  <a:srgbClr val="F3F1EC"/>
                </a:solidFill>
                <a:latin typeface="Calibri"/>
              </a:rPr>
              <a:t>Ведущий системный архитектор: 10 лет экспертизы в высоконагруженных промышленных базах.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800" b="0" i="0">
                <a:solidFill>
                  <a:srgbClr val="E0B34A"/>
                </a:solidFill>
                <a:latin typeface="Century Gothic"/>
              </a:rPr>
              <a:t>03	</a:t>
            </a:r>
            <a:r>
              <a:rPr sz="1800">
                <a:solidFill>
                  <a:srgbClr val="F3F1EC"/>
                </a:solidFill>
                <a:latin typeface="Calibri"/>
              </a:rPr>
              <a:t>Инженер по внедрению: личный опыт руководства складом готовой продукции.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E0B34A"/>
                </a:solidFill>
                <a:latin typeface="Calibri"/>
              </a:rPr>
              <a:t>— ЧТО ПРОСИМ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E0B34A"/>
                </a:solidFill>
                <a:latin typeface="Century Gothic"/>
              </a:rPr>
              <a:t>План освоения бюджета проекта: 4,8 млн рублей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4E4E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4611624"/>
            <a:ext cx="10545775" cy="36576"/>
          </a:xfrm>
          <a:prstGeom prst="rect">
            <a:avLst/>
          </a:prstGeom>
          <a:solidFill>
            <a:srgbClr val="A7A49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2498293" y="4547616"/>
            <a:ext cx="164592" cy="164592"/>
          </a:xfrm>
          <a:prstGeom prst="ellipse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59" y="3761232"/>
            <a:ext cx="351525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1" i="0">
                <a:solidFill>
                  <a:srgbClr val="E0B34A"/>
                </a:solidFill>
                <a:latin typeface="Century Gothic"/>
              </a:rPr>
              <a:t>1 месяц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4831080"/>
            <a:ext cx="351525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A7A49C"/>
                </a:solidFill>
                <a:latin typeface="Calibri"/>
              </a:rPr>
              <a:t>Лицензии ПО и закупка терминалов сбора данных: 1,8 млн ₽</a:t>
            </a:r>
          </a:p>
        </p:txBody>
      </p:sp>
      <p:sp>
        <p:nvSpPr>
          <p:cNvPr id="9" name="Oval 8"/>
          <p:cNvSpPr/>
          <p:nvPr/>
        </p:nvSpPr>
        <p:spPr>
          <a:xfrm>
            <a:off x="6013551" y="4547616"/>
            <a:ext cx="164592" cy="164592"/>
          </a:xfrm>
          <a:prstGeom prst="ellipse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338218" y="3761232"/>
            <a:ext cx="351525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1" i="0">
                <a:solidFill>
                  <a:srgbClr val="E0B34A"/>
                </a:solidFill>
                <a:latin typeface="Century Gothic"/>
              </a:rPr>
              <a:t>2 месяц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8218" y="4831080"/>
            <a:ext cx="351525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A7A49C"/>
                </a:solidFill>
                <a:latin typeface="Calibri"/>
              </a:rPr>
              <a:t>Кастомизация алгоритмов и интеграция с базами: 1,6 млн ₽</a:t>
            </a:r>
          </a:p>
        </p:txBody>
      </p:sp>
      <p:sp>
        <p:nvSpPr>
          <p:cNvPr id="12" name="Oval 11"/>
          <p:cNvSpPr/>
          <p:nvPr/>
        </p:nvSpPr>
        <p:spPr>
          <a:xfrm>
            <a:off x="9528810" y="4547616"/>
            <a:ext cx="164592" cy="164592"/>
          </a:xfrm>
          <a:prstGeom prst="ellipse">
            <a:avLst/>
          </a:prstGeom>
          <a:solidFill>
            <a:srgbClr val="E0B3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53476" y="3761232"/>
            <a:ext cx="351525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1" i="0">
                <a:solidFill>
                  <a:srgbClr val="E0B34A"/>
                </a:solidFill>
                <a:latin typeface="Century Gothic"/>
              </a:rPr>
              <a:t>3 месяц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3476" y="4831080"/>
            <a:ext cx="351525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A7A49C"/>
                </a:solidFill>
                <a:latin typeface="Calibri"/>
              </a:rPr>
              <a:t>Обучение штата, пилотный запуск и сдача системы: 1,4 млн ₽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0F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E0B34A"/>
                </a:solidFill>
                <a:latin typeface="Century Gothic"/>
              </a:rPr>
              <a:t>Готовы начать пилотный этап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A7A49C"/>
                </a:solidFill>
                <a:latin typeface="Calibri"/>
              </a:rPr>
              <a:t>Согласование технического задания и старт аудита площадки в течение недели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A7A49C"/>
                </a:solidFill>
                <a:latin typeface="Calibri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