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Добрый день. Сегодня обсуждаем модель и сроки запуска операций на Урале.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Наше главное предложение: не строить филиал с нуля, а зайти через партнерство с местным оператором и аренду хаба.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 Центральном регионе мы уперлись в потолок емкости. Органический рост здесь практически исчерпан.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Если мы не заявим присутствие в первой половине года, выгодные площадки и клиенты уйдут двум нашим прямым соперникам.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Первый довод: колоссальный платежеспособный спрос и дефицит качественного сервиса на месте.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Второй довод: мы не строим свои коробки. Используем инфраструктуру надежного оператора, что экономит 40 млн рублей.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Третий довод: физическое присутствие запаса дает нам суточную доступность для четырех ключевых промышленных центров.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Все критические риски проработаны. Логистику страхуем жестким SLA, коммерцию усиливаем нашими проверенными кадрами.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Вот четкая последовательность шагов. Готовы начинать аудит партнера на следующей неделе.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Прошу утвердить инвестиционный бюджет пилота в размере 18 миллионов рублей. Спасибо за внимание.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26a58f16408240c.jpg"/>
          <p:cNvPicPr>
            <a:picLocks noChangeAspect="1"/>
          </p:cNvPicPr>
          <p:nvPr/>
        </p:nvPicPr>
        <p:blipFill>
          <a:blip r:embed="rId2"/>
          <a:srcRect l="20261" r="20261"/>
          <a:stretch>
            <a:fillRect/>
          </a:stretch>
        </p:blipFill>
        <p:spPr>
          <a:xfrm>
            <a:off x="6095847" y="0"/>
            <a:ext cx="609584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579625"/>
            <a:ext cx="4815687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8102E"/>
                </a:solidFill>
                <a:latin typeface="Arial"/>
              </a:rPr>
              <a:t>— ДЕЛОВАЯ РЕКОМЕНДАЦИЯ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73401"/>
            <a:ext cx="4815687" cy="2194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111111"/>
                </a:solidFill>
                <a:latin typeface="Arial"/>
              </a:rPr>
              <a:t>Выход в Уральский федеральный округ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4359401"/>
            <a:ext cx="4815687" cy="10972"/>
          </a:xfrm>
          <a:prstGeom prst="rect">
            <a:avLst/>
          </a:prstGeom>
          <a:solidFill>
            <a:srgbClr val="BCBCB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4633721"/>
            <a:ext cx="4815687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000" b="0" i="0">
                <a:solidFill>
                  <a:srgbClr val="555555"/>
                </a:solidFill>
                <a:latin typeface="Arial"/>
              </a:rPr>
              <a:t>Рекомендация по масштабированию сети дистрибуции на 2025 год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aff701a245adf590.jpg"/>
          <p:cNvPicPr>
            <a:picLocks noChangeAspect="1"/>
          </p:cNvPicPr>
          <p:nvPr/>
        </p:nvPicPr>
        <p:blipFill>
          <a:blip r:embed="rId2"/>
          <a:srcRect l="28211" r="28211"/>
          <a:stretch>
            <a:fillRect/>
          </a:stretch>
        </p:blipFill>
        <p:spPr>
          <a:xfrm>
            <a:off x="0" y="0"/>
            <a:ext cx="448056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37760" y="685800"/>
            <a:ext cx="64309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8102E"/>
                </a:solidFill>
                <a:latin typeface="Arial"/>
              </a:rPr>
              <a:t>— РЕКОМЕНДАЦИЯ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7760" y="1088136"/>
            <a:ext cx="6430975" cy="1892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0" i="0">
                <a:solidFill>
                  <a:srgbClr val="111111"/>
                </a:solidFill>
                <a:latin typeface="Arial"/>
              </a:rPr>
              <a:t>Запуск через хаб в Екатеринбурге с местным партнером</a:t>
            </a:r>
          </a:p>
        </p:txBody>
      </p:sp>
      <p:sp>
        <p:nvSpPr>
          <p:cNvPr id="5" name="Rectangle 4"/>
          <p:cNvSpPr/>
          <p:nvPr/>
        </p:nvSpPr>
        <p:spPr>
          <a:xfrm>
            <a:off x="4937760" y="3072384"/>
            <a:ext cx="6430975" cy="10972"/>
          </a:xfrm>
          <a:prstGeom prst="rect">
            <a:avLst/>
          </a:prstGeom>
          <a:solidFill>
            <a:srgbClr val="BCBCB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937760" y="3456432"/>
            <a:ext cx="6430975" cy="271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1700"/>
              </a:spcAft>
            </a:pPr>
            <a:r>
              <a:rPr sz="1400" b="0" i="0">
                <a:solidFill>
                  <a:srgbClr val="C8102E"/>
                </a:solidFill>
                <a:latin typeface="Arial"/>
              </a:rPr>
              <a:t>01	</a:t>
            </a:r>
            <a:r>
              <a:rPr sz="1400">
                <a:solidFill>
                  <a:srgbClr val="111111"/>
                </a:solidFill>
                <a:latin typeface="Arial"/>
              </a:rPr>
              <a:t>Арендовать распределительный центр класса А в Екатеринбурге к маю 2025 года.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1700"/>
              </a:spcAft>
            </a:pPr>
            <a:r>
              <a:rPr sz="1400" b="0" i="0">
                <a:solidFill>
                  <a:srgbClr val="C8102E"/>
                </a:solidFill>
                <a:latin typeface="Arial"/>
              </a:rPr>
              <a:t>02	</a:t>
            </a:r>
            <a:r>
              <a:rPr sz="1400">
                <a:solidFill>
                  <a:srgbClr val="111111"/>
                </a:solidFill>
                <a:latin typeface="Arial"/>
              </a:rPr>
              <a:t>Заключить эксклюзивный контракт с опорным локальным 3PL оператором.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1700"/>
              </a:spcAft>
            </a:pPr>
            <a:r>
              <a:rPr sz="1400" b="0" i="0">
                <a:solidFill>
                  <a:srgbClr val="C8102E"/>
                </a:solidFill>
                <a:latin typeface="Arial"/>
              </a:rPr>
              <a:t>03	</a:t>
            </a:r>
            <a:r>
              <a:rPr sz="1400">
                <a:solidFill>
                  <a:srgbClr val="111111"/>
                </a:solidFill>
                <a:latin typeface="Arial"/>
              </a:rPr>
              <a:t>Сфокусироваться на B2B клиентах строительного и промышленного сектора.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0"/>
              </a:spcAft>
            </a:pPr>
            <a:r>
              <a:rPr sz="1400" b="0" i="0">
                <a:solidFill>
                  <a:srgbClr val="C8102E"/>
                </a:solidFill>
                <a:latin typeface="Arial"/>
              </a:rPr>
              <a:t>04	</a:t>
            </a:r>
            <a:r>
              <a:rPr sz="1400">
                <a:solidFill>
                  <a:srgbClr val="111111"/>
                </a:solidFill>
                <a:latin typeface="Arial"/>
              </a:rPr>
              <a:t>Выйти на операционную окупаемость филиала за 8 месяцев.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8102E"/>
                </a:solidFill>
                <a:latin typeface="Arial"/>
              </a:rPr>
              <a:t>— СИТУАЦИЯ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5910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200" b="0" i="0">
                <a:solidFill>
                  <a:srgbClr val="111111"/>
                </a:solidFill>
                <a:latin typeface="Arial"/>
              </a:rPr>
              <a:t>Домашний рынок насыщен и ограничивает темп роста компании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770632"/>
            <a:ext cx="10545775" cy="10972"/>
          </a:xfrm>
          <a:prstGeom prst="rect">
            <a:avLst/>
          </a:prstGeom>
          <a:solidFill>
            <a:srgbClr val="BCBCB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3154679"/>
            <a:ext cx="4640141" cy="301752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3764280"/>
            <a:ext cx="4274381" cy="838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6000" b="1" i="0">
                <a:solidFill>
                  <a:srgbClr val="FFFFFF"/>
                </a:solidFill>
                <a:latin typeface="Arial"/>
              </a:rPr>
              <a:t>34%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4739640"/>
            <a:ext cx="4274381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FFFFFF"/>
                </a:solidFill>
                <a:latin typeface="Arial"/>
              </a:rPr>
              <a:t>текущая доля в Центральном округе</a:t>
            </a:r>
          </a:p>
        </p:txBody>
      </p:sp>
      <p:sp>
        <p:nvSpPr>
          <p:cNvPr id="8" name="Rectangle 7"/>
          <p:cNvSpPr/>
          <p:nvPr/>
        </p:nvSpPr>
        <p:spPr>
          <a:xfrm>
            <a:off x="5737421" y="3154679"/>
            <a:ext cx="5631314" cy="13716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5920301" y="3343147"/>
            <a:ext cx="5265554" cy="391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2800" b="1" i="0">
                <a:solidFill>
                  <a:srgbClr val="111111"/>
                </a:solidFill>
                <a:latin typeface="Arial"/>
              </a:rPr>
              <a:t>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20301" y="3871468"/>
            <a:ext cx="5265554" cy="4663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555555"/>
                </a:solidFill>
                <a:latin typeface="Arial"/>
              </a:rPr>
              <a:t>годовой прирост домашнего рынка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37421" y="4800600"/>
            <a:ext cx="5631314" cy="13716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5920301" y="4989068"/>
            <a:ext cx="5265554" cy="391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2800" b="1" i="0">
                <a:solidFill>
                  <a:srgbClr val="111111"/>
                </a:solidFill>
                <a:latin typeface="Arial"/>
              </a:rPr>
              <a:t>92%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20301" y="5517388"/>
            <a:ext cx="5265554" cy="4663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555555"/>
                </a:solidFill>
                <a:latin typeface="Arial"/>
              </a:rPr>
              <a:t>узнаваемость бренда в домашнем регионе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438e7f10b22d1622.jpg"/>
          <p:cNvPicPr>
            <a:picLocks noChangeAspect="1"/>
          </p:cNvPicPr>
          <p:nvPr/>
        </p:nvPicPr>
        <p:blipFill>
          <a:blip r:embed="rId2"/>
          <a:srcRect l="25509" r="25509"/>
          <a:stretch>
            <a:fillRect/>
          </a:stretch>
        </p:blipFill>
        <p:spPr>
          <a:xfrm>
            <a:off x="0" y="0"/>
            <a:ext cx="448056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37760" y="685800"/>
            <a:ext cx="64309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8102E"/>
                </a:solidFill>
                <a:latin typeface="Arial"/>
              </a:rPr>
              <a:t>— ОСЛОЖНЕНИЕ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7760" y="1088136"/>
            <a:ext cx="6430975" cy="138988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600" b="0" i="0">
                <a:solidFill>
                  <a:srgbClr val="111111"/>
                </a:solidFill>
                <a:latin typeface="Arial"/>
              </a:rPr>
              <a:t>Конкуренты уже готовят экспансию на восток</a:t>
            </a:r>
          </a:p>
        </p:txBody>
      </p:sp>
      <p:sp>
        <p:nvSpPr>
          <p:cNvPr id="5" name="Rectangle 4"/>
          <p:cNvSpPr/>
          <p:nvPr/>
        </p:nvSpPr>
        <p:spPr>
          <a:xfrm>
            <a:off x="4937760" y="2569463"/>
            <a:ext cx="6430975" cy="10972"/>
          </a:xfrm>
          <a:prstGeom prst="rect">
            <a:avLst/>
          </a:prstGeom>
          <a:solidFill>
            <a:srgbClr val="BCBCB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937760" y="2953511"/>
            <a:ext cx="6430975" cy="32186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3400"/>
              </a:spcAft>
            </a:pPr>
            <a:r>
              <a:rPr sz="2000" b="0" i="0">
                <a:solidFill>
                  <a:srgbClr val="111111"/>
                </a:solidFill>
                <a:latin typeface="Arial"/>
              </a:rPr>
              <a:t>Федеральные игроки начали консолидацию складов на Урале во втором полугодии. Окно входа закроется в течение 6 месяцев.</a:t>
            </a:r>
          </a:p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2000" b="0" i="0">
                <a:solidFill>
                  <a:srgbClr val="111111"/>
                </a:solidFill>
                <a:latin typeface="Arial"/>
              </a:rPr>
              <a:t>Промедление приведет к потере ключевых оптовых контрактов и дефициту свободных складских площадей в транспортных узлах.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8102E"/>
                </a:solidFill>
                <a:latin typeface="Arial"/>
              </a:rPr>
              <a:t>— ОБОСНОВАНИЕ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524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111111"/>
                </a:solidFill>
                <a:latin typeface="Arial"/>
              </a:rPr>
              <a:t>Спрос в регионе на 40% превышает средний по стране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703576"/>
            <a:ext cx="10545775" cy="10972"/>
          </a:xfrm>
          <a:prstGeom prst="rect">
            <a:avLst/>
          </a:prstGeom>
          <a:solidFill>
            <a:srgbClr val="BCBCB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3087624"/>
            <a:ext cx="5044287" cy="30845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2000" b="0" i="0">
                <a:solidFill>
                  <a:srgbClr val="111111"/>
                </a:solidFill>
                <a:latin typeface="Arial"/>
              </a:rPr>
              <a:t>Промышленный сектор Урала активно модернизирует инфраструктуру. Объем целевых госзакупок и частных строек растет второй год подряд. Потребность в нашей категории продукции подтверждена предзаказами ключевых предприятий.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24447" y="3087624"/>
            <a:ext cx="5044287" cy="30845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2000" b="0" i="0">
                <a:solidFill>
                  <a:srgbClr val="111111"/>
                </a:solidFill>
                <a:latin typeface="Arial"/>
              </a:rPr>
              <a:t>Локальные игроки не справляются с объемами: средний срок поставки комплектующих сейчас составляет 18 дней против наших целевых 3 дней. Это дает мгновенное конкурентное преимущество.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8102E"/>
                </a:solidFill>
                <a:latin typeface="Arial"/>
              </a:rPr>
              <a:t>— ОБОСНОВАНИЕ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72516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600" b="0" i="0">
                <a:solidFill>
                  <a:srgbClr val="111111"/>
                </a:solidFill>
                <a:latin typeface="Arial"/>
              </a:rPr>
              <a:t>Партнерская модель снижает капитальные затраты втрое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904743"/>
            <a:ext cx="10545775" cy="10972"/>
          </a:xfrm>
          <a:prstGeom prst="rect">
            <a:avLst/>
          </a:prstGeom>
          <a:solidFill>
            <a:srgbClr val="BCBCB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3288791"/>
            <a:ext cx="4640141" cy="288340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3845306"/>
            <a:ext cx="4274381" cy="8102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5800" b="1" i="0">
                <a:solidFill>
                  <a:srgbClr val="FFFFFF"/>
                </a:solidFill>
                <a:latin typeface="Arial"/>
              </a:rPr>
              <a:t>18 млн 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4792726"/>
            <a:ext cx="4274381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FFFFFF"/>
                </a:solidFill>
                <a:latin typeface="Arial"/>
              </a:rPr>
              <a:t>CAPEX при работе с 3PL партнером</a:t>
            </a:r>
          </a:p>
        </p:txBody>
      </p:sp>
      <p:sp>
        <p:nvSpPr>
          <p:cNvPr id="8" name="Rectangle 7"/>
          <p:cNvSpPr/>
          <p:nvPr/>
        </p:nvSpPr>
        <p:spPr>
          <a:xfrm>
            <a:off x="5737421" y="3288791"/>
            <a:ext cx="5631314" cy="130454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5966021" y="3288791"/>
            <a:ext cx="2090831" cy="13045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200" b="1" i="0">
                <a:solidFill>
                  <a:srgbClr val="111111"/>
                </a:solidFill>
                <a:latin typeface="Arial"/>
              </a:rPr>
              <a:t>58 млн ₽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02573" y="3288791"/>
            <a:ext cx="3037562" cy="13045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555555"/>
                </a:solidFill>
                <a:latin typeface="Arial"/>
              </a:rPr>
              <a:t>CAPEX при строительстве собственного филиала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37421" y="4867656"/>
            <a:ext cx="5631314" cy="130454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5966021" y="4867656"/>
            <a:ext cx="2090831" cy="13045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600" b="1" i="0">
                <a:solidFill>
                  <a:srgbClr val="111111"/>
                </a:solidFill>
                <a:latin typeface="Arial"/>
              </a:rPr>
              <a:t>45 дней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02573" y="4867656"/>
            <a:ext cx="3037562" cy="13045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555555"/>
                </a:solidFill>
                <a:latin typeface="Arial"/>
              </a:rPr>
              <a:t>срок запуска операционной деятельности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750f09b5f88ecd6b.jpg"/>
          <p:cNvPicPr>
            <a:picLocks noChangeAspect="1"/>
          </p:cNvPicPr>
          <p:nvPr/>
        </p:nvPicPr>
        <p:blipFill>
          <a:blip r:embed="rId2"/>
          <a:srcRect l="28211" r="28211"/>
          <a:stretch>
            <a:fillRect/>
          </a:stretch>
        </p:blipFill>
        <p:spPr>
          <a:xfrm>
            <a:off x="7711135" y="0"/>
            <a:ext cx="448056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685800"/>
            <a:ext cx="64309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8102E"/>
                </a:solidFill>
                <a:latin typeface="Arial"/>
              </a:rPr>
              <a:t>— ОБОСНОВАНИЕ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088136"/>
            <a:ext cx="6430975" cy="1892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0" i="0">
                <a:solidFill>
                  <a:srgbClr val="111111"/>
                </a:solidFill>
                <a:latin typeface="Arial"/>
              </a:rPr>
              <a:t>Логистическое плечо сокращает срок доставки до 24 часов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072384"/>
            <a:ext cx="6430975" cy="10972"/>
          </a:xfrm>
          <a:prstGeom prst="rect">
            <a:avLst/>
          </a:prstGeom>
          <a:solidFill>
            <a:srgbClr val="BCBCB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3456432"/>
            <a:ext cx="6430975" cy="271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3000"/>
              </a:spcAft>
            </a:pPr>
            <a:r>
              <a:rPr sz="1400" b="0" i="0">
                <a:solidFill>
                  <a:srgbClr val="C8102E"/>
                </a:solidFill>
                <a:latin typeface="Arial"/>
              </a:rPr>
              <a:t>01	</a:t>
            </a:r>
            <a:r>
              <a:rPr sz="1400">
                <a:solidFill>
                  <a:srgbClr val="111111"/>
                </a:solidFill>
                <a:latin typeface="Arial"/>
              </a:rPr>
              <a:t>Доставка по Свердловской и Челябинской областям в день заказа.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3000"/>
              </a:spcAft>
            </a:pPr>
            <a:r>
              <a:rPr sz="1400" b="0" i="0">
                <a:solidFill>
                  <a:srgbClr val="C8102E"/>
                </a:solidFill>
                <a:latin typeface="Arial"/>
              </a:rPr>
              <a:t>02	</a:t>
            </a:r>
            <a:r>
              <a:rPr sz="1400">
                <a:solidFill>
                  <a:srgbClr val="111111"/>
                </a:solidFill>
                <a:latin typeface="Arial"/>
              </a:rPr>
              <a:t>Прямой доступ к рынкам Перми и Тюмени в течение суток.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3000"/>
              </a:spcAft>
            </a:pPr>
            <a:r>
              <a:rPr sz="1400" b="0" i="0">
                <a:solidFill>
                  <a:srgbClr val="C8102E"/>
                </a:solidFill>
                <a:latin typeface="Arial"/>
              </a:rPr>
              <a:t>03	</a:t>
            </a:r>
            <a:r>
              <a:rPr sz="1400">
                <a:solidFill>
                  <a:srgbClr val="111111"/>
                </a:solidFill>
                <a:latin typeface="Arial"/>
              </a:rPr>
              <a:t>Снижение транспортного тарифа на единицу товара на 22%.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0"/>
              </a:spcAft>
            </a:pPr>
            <a:r>
              <a:rPr sz="1400" b="0" i="0">
                <a:solidFill>
                  <a:srgbClr val="C8102E"/>
                </a:solidFill>
                <a:latin typeface="Arial"/>
              </a:rPr>
              <a:t>04	</a:t>
            </a:r>
            <a:r>
              <a:rPr sz="1400">
                <a:solidFill>
                  <a:srgbClr val="111111"/>
                </a:solidFill>
                <a:latin typeface="Arial"/>
              </a:rPr>
              <a:t>Повышение индекса клиентской удовлетворенности за счет наличия стока.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8102E"/>
                </a:solidFill>
                <a:latin typeface="Arial"/>
              </a:rPr>
              <a:t>— РИСКИ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524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111111"/>
                </a:solidFill>
                <a:latin typeface="Arial"/>
              </a:rPr>
              <a:t>Ключевые риски контролируются договорами и страхованием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703576"/>
            <a:ext cx="10545775" cy="10972"/>
          </a:xfrm>
          <a:prstGeom prst="rect">
            <a:avLst/>
          </a:prstGeom>
          <a:solidFill>
            <a:srgbClr val="BCBCB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22960" y="3087624"/>
          <a:ext cx="10545775" cy="243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5258"/>
                <a:gridCol w="3515258"/>
                <a:gridCol w="3515259"/>
              </a:tblGrid>
              <a:tr h="42672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600" b="1" i="0">
                          <a:solidFill>
                            <a:srgbClr val="FFFFFF"/>
                          </a:solidFill>
                          <a:latin typeface="Arial"/>
                        </a:rPr>
                        <a:t>Риск</a:t>
                      </a:r>
                    </a:p>
                  </a:txBody>
                  <a:tcPr marL="91440" marR="91440" marT="45720" marB="45720" anchor="ctr">
                    <a:solidFill>
                      <a:srgbClr val="11111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600" b="1" i="0">
                          <a:solidFill>
                            <a:srgbClr val="FFFFFF"/>
                          </a:solidFill>
                          <a:latin typeface="Arial"/>
                        </a:rPr>
                        <a:t>Уровень</a:t>
                      </a:r>
                    </a:p>
                  </a:txBody>
                  <a:tcPr marL="91440" marR="91440" marT="45720" marB="45720" anchor="ctr">
                    <a:solidFill>
                      <a:srgbClr val="11111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600" b="1" i="0">
                          <a:solidFill>
                            <a:srgbClr val="FFFFFF"/>
                          </a:solidFill>
                          <a:latin typeface="Arial"/>
                        </a:rPr>
                        <a:t>Меры снижения</a:t>
                      </a:r>
                    </a:p>
                  </a:txBody>
                  <a:tcPr marL="91440" marR="91440" marT="45720" marB="45720" anchor="ctr">
                    <a:solidFill>
                      <a:srgbClr val="111111"/>
                    </a:solidFill>
                  </a:tcPr>
                </a:tc>
              </a:tr>
              <a:tr h="67056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600" b="0" i="0">
                          <a:solidFill>
                            <a:srgbClr val="111111"/>
                          </a:solidFill>
                          <a:latin typeface="Arial"/>
                        </a:rPr>
                        <a:t>Срыв SLA логистическим партнером</a:t>
                      </a:r>
                    </a:p>
                  </a:txBody>
                  <a:tcPr marL="91440" marR="91440" marT="45720" marB="4572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600" b="0" i="0">
                          <a:solidFill>
                            <a:srgbClr val="111111"/>
                          </a:solidFill>
                          <a:latin typeface="Arial"/>
                        </a:rPr>
                        <a:t>Средний</a:t>
                      </a:r>
                    </a:p>
                  </a:txBody>
                  <a:tcPr marL="91440" marR="91440" marT="45720" marB="4572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600" b="0" i="0">
                          <a:solidFill>
                            <a:srgbClr val="111111"/>
                          </a:solidFill>
                          <a:latin typeface="Arial"/>
                        </a:rPr>
                        <a:t>Штрафные санкции в договоре и резервный пул перевозчиков</a:t>
                      </a:r>
                    </a:p>
                  </a:txBody>
                  <a:tcPr marL="91440" marR="91440" marT="45720" marB="45720" anchor="ctr">
                    <a:solidFill>
                      <a:srgbClr val="F2F2F2"/>
                    </a:solidFill>
                  </a:tcPr>
                </a:tc>
              </a:tr>
              <a:tr h="67056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600" b="0" i="0">
                          <a:solidFill>
                            <a:srgbClr val="111111"/>
                          </a:solidFill>
                          <a:latin typeface="Arial"/>
                        </a:rPr>
                        <a:t>Демпинг со стороны местных сетей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600" b="0" i="0">
                          <a:solidFill>
                            <a:srgbClr val="111111"/>
                          </a:solidFill>
                          <a:latin typeface="Arial"/>
                        </a:rPr>
                        <a:t>Высокий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600" b="0" i="0">
                          <a:solidFill>
                            <a:srgbClr val="111111"/>
                          </a:solidFill>
                          <a:latin typeface="Arial"/>
                        </a:rPr>
                        <a:t>Фиксация годовых контрактов на эксклюзивный ассортимент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7056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600" b="0" i="0">
                          <a:solidFill>
                            <a:srgbClr val="111111"/>
                          </a:solidFill>
                          <a:latin typeface="Arial"/>
                        </a:rPr>
                        <a:t>Дефицит квалифицированных продажников</a:t>
                      </a:r>
                    </a:p>
                  </a:txBody>
                  <a:tcPr marL="91440" marR="91440" marT="45720" marB="4572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600" b="0" i="0">
                          <a:solidFill>
                            <a:srgbClr val="111111"/>
                          </a:solidFill>
                          <a:latin typeface="Arial"/>
                        </a:rPr>
                        <a:t>Низкий</a:t>
                      </a:r>
                    </a:p>
                  </a:txBody>
                  <a:tcPr marL="91440" marR="91440" marT="45720" marB="4572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600" b="0" i="0">
                          <a:solidFill>
                            <a:srgbClr val="111111"/>
                          </a:solidFill>
                          <a:latin typeface="Arial"/>
                        </a:rPr>
                        <a:t>Релокация двух тимлидов из головного офиса на 6 месяцев</a:t>
                      </a:r>
                    </a:p>
                  </a:txBody>
                  <a:tcPr marL="91440" marR="91440" marT="45720" marB="45720" anchor="ctr"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8102E"/>
                </a:solidFill>
                <a:latin typeface="Arial"/>
              </a:rPr>
              <a:t>— ЧТО ДАЛЬШЕ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524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111111"/>
                </a:solidFill>
                <a:latin typeface="Arial"/>
              </a:rPr>
              <a:t>План запуска проекта в четыре этапа до конца мая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703576"/>
            <a:ext cx="10545775" cy="10972"/>
          </a:xfrm>
          <a:prstGeom prst="rect">
            <a:avLst/>
          </a:prstGeom>
          <a:solidFill>
            <a:srgbClr val="BCBCB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Этап 1"/>
          <p:cNvSpPr/>
          <p:nvPr/>
        </p:nvSpPr>
        <p:spPr>
          <a:xfrm>
            <a:off x="822960" y="3087624"/>
            <a:ext cx="2396413" cy="21945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3316224"/>
            <a:ext cx="239641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C8102E"/>
                </a:solidFill>
                <a:latin typeface="Arial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113784"/>
            <a:ext cx="239641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Аудит и подписание договора с 3PL</a:t>
            </a:r>
          </a:p>
        </p:txBody>
      </p:sp>
      <p:sp>
        <p:nvSpPr>
          <p:cNvPr id="8" name="Этап 2"/>
          <p:cNvSpPr/>
          <p:nvPr/>
        </p:nvSpPr>
        <p:spPr>
          <a:xfrm>
            <a:off x="3539413" y="3087624"/>
            <a:ext cx="2396413" cy="21945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539413" y="3316224"/>
            <a:ext cx="239641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C8102E"/>
                </a:solidFill>
                <a:latin typeface="Arial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39413" y="4113784"/>
            <a:ext cx="239641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Интеграция учетных систем ERP</a:t>
            </a:r>
          </a:p>
        </p:txBody>
      </p:sp>
      <p:sp>
        <p:nvSpPr>
          <p:cNvPr id="11" name="Этап 3"/>
          <p:cNvSpPr/>
          <p:nvPr/>
        </p:nvSpPr>
        <p:spPr>
          <a:xfrm>
            <a:off x="6255867" y="3087624"/>
            <a:ext cx="2396413" cy="21945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55867" y="3316224"/>
            <a:ext cx="239641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C8102E"/>
                </a:solidFill>
                <a:latin typeface="Arial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55867" y="4113784"/>
            <a:ext cx="239641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Формирование неснижаемого склада</a:t>
            </a:r>
          </a:p>
        </p:txBody>
      </p:sp>
      <p:sp>
        <p:nvSpPr>
          <p:cNvPr id="14" name="Этап 4"/>
          <p:cNvSpPr/>
          <p:nvPr/>
        </p:nvSpPr>
        <p:spPr>
          <a:xfrm>
            <a:off x="8972321" y="3087624"/>
            <a:ext cx="2396413" cy="21945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972321" y="3316224"/>
            <a:ext cx="239641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C8102E"/>
                </a:solidFill>
                <a:latin typeface="Arial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72321" y="4113784"/>
            <a:ext cx="239641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Старт прямых региональных продаж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743200"/>
            <a:ext cx="10545775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3600" b="0" i="0">
                <a:solidFill>
                  <a:srgbClr val="111111"/>
                </a:solidFill>
                <a:latin typeface="Arial"/>
              </a:rPr>
              <a:t>Готовы к утверждению бюджета и старту проекта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977639"/>
            <a:ext cx="1054577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2000" b="0" i="0">
                <a:solidFill>
                  <a:srgbClr val="555555"/>
                </a:solidFill>
                <a:latin typeface="Arial"/>
              </a:rPr>
              <a:t>Контакты проектной группы: expansion@company.ru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6309360"/>
            <a:ext cx="10545775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555555"/>
                </a:solidFill>
                <a:latin typeface="Arial"/>
              </a:rPr>
              <a:t>Сделано в Показ · pokaz.app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