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Приветствие участников, обозначение целей встречи и регламента тренинга.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Важно сразу снять страх перед сомнениями покупателя и перестроить мышление менеджеров.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Проговорите важность каждого этапа: пропуск хотя бы одного шага резко снижает конверсию.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Приведите примеры из недавних звонков команды, где фразы клиентов трактовались буквально.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Раздайте участникам скрипты и проведите экспресс-опрос по таблице.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Подчеркните, что доказывать клиенту неправоту разрушительно для долгосрочных отношений.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Разберите две колонки на контрасте, предложите вспомнить свои ошибки за последнюю неделю.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Эти показатели взяты по итогам внедрения базовых речевых модулей в отделах продаж.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Резюме ключевых мыслей тренинга перед переходом к ответам на вопросы.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Ответьте на вопросы группы и распределите менеджеров по парам для ролевой игры.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a8d023244390927b.jpg"/>
          <p:cNvPicPr>
            <a:picLocks noChangeAspect="1"/>
          </p:cNvPicPr>
          <p:nvPr/>
        </p:nvPicPr>
        <p:blipFill>
          <a:blip r:embed="rId2"/>
          <a:srcRect l="20371" r="20371"/>
          <a:stretch>
            <a:fillRect/>
          </a:stretch>
        </p:blipFill>
        <p:spPr>
          <a:xfrm>
            <a:off x="6095847" y="0"/>
            <a:ext cx="609584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328165"/>
            <a:ext cx="48156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F59E6B"/>
                </a:solidFill>
                <a:latin typeface="Calibri"/>
              </a:rPr>
              <a:t>— ДОКЛАД ИЛИ РЕФЕРАТ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1941"/>
            <a:ext cx="4815687" cy="2697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5000" b="0" i="0">
                <a:solidFill>
                  <a:srgbClr val="F7F6F3"/>
                </a:solidFill>
                <a:latin typeface="Century Gothic"/>
              </a:rPr>
              <a:t>Мастерство работы с возражениями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610862"/>
            <a:ext cx="4815687" cy="10972"/>
          </a:xfrm>
          <a:prstGeom prst="rect">
            <a:avLst/>
          </a:prstGeom>
          <a:solidFill>
            <a:srgbClr val="8086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885181"/>
            <a:ext cx="4815687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Практический тренинг для отдела продаж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474b4573b924ce7.jpg"/>
          <p:cNvPicPr>
            <a:picLocks noChangeAspect="1"/>
          </p:cNvPicPr>
          <p:nvPr/>
        </p:nvPicPr>
        <p:blipFill>
          <a:blip r:embed="rId2"/>
          <a:srcRect l="31616" r="31616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ВВЕДЕНИЕ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Возражение клиента означает интерес к сделке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502407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3400"/>
              </a:spcAft>
            </a:pPr>
            <a:r>
              <a:rPr sz="1800" b="0" i="0">
                <a:solidFill>
                  <a:srgbClr val="1B1F24"/>
                </a:solidFill>
                <a:latin typeface="Calibri"/>
              </a:rPr>
              <a:t>Возражение клиента это не отказ от покупки. Это естественный запрос на получение дополнительной информации.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800" b="0" i="0">
                <a:solidFill>
                  <a:srgbClr val="1B1F24"/>
                </a:solidFill>
                <a:latin typeface="Calibri"/>
              </a:rPr>
              <a:t>Когда клиент спорит или сомневается, он мысленно примеряет продукт к своим задачам. Молчаливый уход гораздо опаснее открытого диалога: в споре всегда есть шанс показать ценность решения.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Успешный ответ строится по единому алгоритму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Этап 1"/>
          <p:cNvSpPr/>
          <p:nvPr/>
        </p:nvSpPr>
        <p:spPr>
          <a:xfrm>
            <a:off x="822960" y="3087624"/>
            <a:ext cx="185312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316224"/>
            <a:ext cx="185312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113784"/>
            <a:ext cx="185312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200" b="0" i="0">
                <a:solidFill>
                  <a:srgbClr val="1B1F24"/>
                </a:solidFill>
                <a:latin typeface="Calibri"/>
              </a:rPr>
              <a:t>Внимательно выслушать без перебиваний</a:t>
            </a:r>
          </a:p>
        </p:txBody>
      </p:sp>
      <p:sp>
        <p:nvSpPr>
          <p:cNvPr id="8" name="Этап 2"/>
          <p:cNvSpPr/>
          <p:nvPr/>
        </p:nvSpPr>
        <p:spPr>
          <a:xfrm>
            <a:off x="2996123" y="3087624"/>
            <a:ext cx="185312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96123" y="3316224"/>
            <a:ext cx="185312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96123" y="4113784"/>
            <a:ext cx="185312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000" b="0" i="0">
                <a:solidFill>
                  <a:srgbClr val="1B1F24"/>
                </a:solidFill>
                <a:latin typeface="Calibri"/>
              </a:rPr>
              <a:t>Присоединиться и подтвердить важность</a:t>
            </a:r>
          </a:p>
        </p:txBody>
      </p:sp>
      <p:sp>
        <p:nvSpPr>
          <p:cNvPr id="11" name="Этап 3"/>
          <p:cNvSpPr/>
          <p:nvPr/>
        </p:nvSpPr>
        <p:spPr>
          <a:xfrm>
            <a:off x="5169286" y="3087624"/>
            <a:ext cx="185312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69286" y="3316224"/>
            <a:ext cx="185312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69286" y="4113784"/>
            <a:ext cx="185312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Задать уточняющий открытый вопрос</a:t>
            </a:r>
          </a:p>
        </p:txBody>
      </p:sp>
      <p:sp>
        <p:nvSpPr>
          <p:cNvPr id="14" name="Этап 4"/>
          <p:cNvSpPr/>
          <p:nvPr/>
        </p:nvSpPr>
        <p:spPr>
          <a:xfrm>
            <a:off x="7342449" y="3087624"/>
            <a:ext cx="185312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42449" y="3316224"/>
            <a:ext cx="185312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42449" y="4113784"/>
            <a:ext cx="185312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200" b="0" i="0">
                <a:solidFill>
                  <a:srgbClr val="1B1F24"/>
                </a:solidFill>
                <a:latin typeface="Calibri"/>
              </a:rPr>
              <a:t>Привести аргумент через выгоду клиента</a:t>
            </a:r>
          </a:p>
        </p:txBody>
      </p:sp>
      <p:sp>
        <p:nvSpPr>
          <p:cNvPr id="17" name="Этап 5"/>
          <p:cNvSpPr/>
          <p:nvPr/>
        </p:nvSpPr>
        <p:spPr>
          <a:xfrm>
            <a:off x="9515612" y="3087624"/>
            <a:ext cx="185312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15612" y="3316224"/>
            <a:ext cx="185312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15612" y="4113784"/>
            <a:ext cx="185312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200" b="0" i="0">
                <a:solidFill>
                  <a:srgbClr val="1B1F24"/>
                </a:solidFill>
                <a:latin typeface="Calibri"/>
              </a:rPr>
              <a:t>Зафиксировать согласие и закрыть шаг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69453e9f167cc8bc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Истинные причины скрываются за шаблонными фразами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502407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1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1600">
                <a:solidFill>
                  <a:srgbClr val="1B1F24"/>
                </a:solidFill>
                <a:latin typeface="Calibri"/>
              </a:rPr>
              <a:t>Фраза «дорого» часто скрывает непонимание ценности продукта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1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1600">
                <a:solidFill>
                  <a:srgbClr val="1B1F24"/>
                </a:solidFill>
                <a:latin typeface="Calibri"/>
              </a:rPr>
              <a:t>Ответ «я подумаю» обычно означает вежливую попытку завершить разговор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1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1600">
                <a:solidFill>
                  <a:srgbClr val="1B1F24"/>
                </a:solidFill>
                <a:latin typeface="Calibri"/>
              </a:rPr>
              <a:t>Ссылка на конкурентов показывает поиск надежности и гарантий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04	</a:t>
            </a:r>
            <a:r>
              <a:rPr sz="1600">
                <a:solidFill>
                  <a:srgbClr val="1B1F24"/>
                </a:solidFill>
                <a:latin typeface="Calibri"/>
              </a:rPr>
              <a:t>Нежелание менять поставщика вызвано страхом перед сложным переходом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Каждому возражению соответствует готовый сценарий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3087624"/>
          <a:ext cx="10545775" cy="2758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5258"/>
                <a:gridCol w="3515258"/>
                <a:gridCol w="3515259"/>
              </a:tblGrid>
              <a:tr h="472439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1" i="0">
                          <a:solidFill>
                            <a:srgbClr val="F7F6F3"/>
                          </a:solidFill>
                          <a:latin typeface="Calibri"/>
                        </a:rPr>
                        <a:t>Реплика клиента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1" i="0">
                          <a:solidFill>
                            <a:srgbClr val="F7F6F3"/>
                          </a:solidFill>
                          <a:latin typeface="Calibri"/>
                        </a:rPr>
                        <a:t>Скрытый смысл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1" i="0">
                          <a:solidFill>
                            <a:srgbClr val="F7F6F3"/>
                          </a:solidFill>
                          <a:latin typeface="Calibri"/>
                        </a:rPr>
                        <a:t>Точный вопрос менеджера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</a:tr>
              <a:tr h="761999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У вас дорого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Нет понимания окупаемости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С чем вы сравниваете наше предложение?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  <a:tr h="761999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Мне нужно подумать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Остались скрытые сомнения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Какой именно пункт вызывает вопрос?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</a:tr>
              <a:tr h="761999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Работаем с другими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Привычка и боязнь риска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Что для вас критично при выборе партнера?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63040" y="1920240"/>
            <a:ext cx="9265615" cy="2377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3200" b="0" i="1">
                <a:solidFill>
                  <a:srgbClr val="1B1F24"/>
                </a:solidFill>
                <a:latin typeface="Century Gothic"/>
              </a:rPr>
              <a:t>«В споре с клиентом победить невозможно: победив в споре, продавец почти всегда теряет сделку.»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4434840"/>
            <a:ext cx="926561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800" b="0" i="0">
                <a:solidFill>
                  <a:srgbClr val="5A5F66"/>
                </a:solidFill>
                <a:latin typeface="Calibri"/>
              </a:rPr>
              <a:t>Золотое правило прямых продаж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Техника ведения беседы отличает профи от новичка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3087624"/>
            <a:ext cx="5044287" cy="30845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200" b="0" i="0">
                <a:solidFill>
                  <a:srgbClr val="1B1F24"/>
                </a:solidFill>
                <a:latin typeface="Calibri"/>
              </a:rPr>
              <a:t>Ошибочные действия:
Перебивать покупателя на полуслове.
Оправдываться и сразу сбрасывать цену.
Доказывать неправоту клиента фактами.
Спорить с его прошлым опытом.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447" y="3087624"/>
            <a:ext cx="5044287" cy="30845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200" b="0" i="0">
                <a:solidFill>
                  <a:srgbClr val="1B1F24"/>
                </a:solidFill>
                <a:latin typeface="Calibri"/>
              </a:rPr>
              <a:t>Правильные действия:
Держать паузу после ответа собеседника.
Задавать открытые вопросы о задачах.
Демонстрировать цифры экономии.
Предлагать тест или пилотный период.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7251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600" b="0" i="0">
                <a:solidFill>
                  <a:srgbClr val="1F2A37"/>
                </a:solidFill>
                <a:latin typeface="Century Gothic"/>
              </a:rPr>
              <a:t>Точные вопросы сокращают цикл принятия решения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904743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288791"/>
            <a:ext cx="4640141" cy="2883408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3845306"/>
            <a:ext cx="4274381" cy="8102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5800" b="1" i="0">
                <a:solidFill>
                  <a:srgbClr val="F7F6F3"/>
                </a:solidFill>
                <a:latin typeface="Century Gothic"/>
              </a:rPr>
              <a:t>на 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792726"/>
            <a:ext cx="4274381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F7F6F3"/>
                </a:solidFill>
                <a:latin typeface="Calibri"/>
              </a:rPr>
              <a:t>рост конверсии звонка при технике присоединения</a:t>
            </a:r>
          </a:p>
        </p:txBody>
      </p:sp>
      <p:sp>
        <p:nvSpPr>
          <p:cNvPr id="8" name="Rectangle 7"/>
          <p:cNvSpPr/>
          <p:nvPr/>
        </p:nvSpPr>
        <p:spPr>
          <a:xfrm>
            <a:off x="5737421" y="3288791"/>
            <a:ext cx="5631314" cy="1304544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966021" y="3288791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200" b="1" i="0">
                <a:solidFill>
                  <a:srgbClr val="1F2A37"/>
                </a:solidFill>
                <a:latin typeface="Century Gothic"/>
              </a:rPr>
              <a:t>2 вопроса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573" y="3288791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достаточно для выявления истинной причины сомнений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37421" y="4867656"/>
            <a:ext cx="5631314" cy="1304544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966021" y="4867656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200" b="1" i="0">
                <a:solidFill>
                  <a:srgbClr val="1F2A37"/>
                </a:solidFill>
                <a:latin typeface="Century Gothic"/>
              </a:rPr>
              <a:t>в 2 раза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573" y="4867656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сокращается срок согласования контракта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34ddfc788659be0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7711135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ВЫВОДЫ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88136"/>
            <a:ext cx="6430975" cy="13898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1F2A37"/>
                </a:solidFill>
                <a:latin typeface="Century Gothic"/>
              </a:rPr>
              <a:t>Главные правила для ежедневного применения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569463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953511"/>
            <a:ext cx="6430975" cy="32186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1600">
                <a:solidFill>
                  <a:srgbClr val="1B1F24"/>
                </a:solidFill>
                <a:latin typeface="Calibri"/>
              </a:rPr>
              <a:t>Воспринимайте сомнение как запрос на помощь и доказательства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1600">
                <a:solidFill>
                  <a:srgbClr val="1B1F24"/>
                </a:solidFill>
                <a:latin typeface="Calibri"/>
              </a:rPr>
              <a:t>Никогда не начинайте ответ со слова «нет» или прямого спора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1600">
                <a:solidFill>
                  <a:srgbClr val="1B1F24"/>
                </a:solidFill>
                <a:latin typeface="Calibri"/>
              </a:rPr>
              <a:t>Задавайте вопросы до тех пор, пока мотив клиента не станет ясен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04	</a:t>
            </a:r>
            <a:r>
              <a:rPr sz="1600">
                <a:solidFill>
                  <a:srgbClr val="1B1F24"/>
                </a:solidFill>
                <a:latin typeface="Calibri"/>
              </a:rPr>
              <a:t>Переводите свойства продукта в измеримую выгоду для бизнеса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45775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F7F6F3"/>
                </a:solidFill>
                <a:latin typeface="Century Gothic"/>
              </a:rPr>
              <a:t>Успешных сделок и уверенных переговоров!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977639"/>
            <a:ext cx="1054577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Переходим к практической отработке диалогов в парах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309360"/>
            <a:ext cx="1054577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Сделано в Показ · pokaz.app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