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Приветствие, представление темы и автора доклада.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Объясняем актуальность: почему важно готовить речь заранее.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Базовая структура выступления кандидата на две-три минуты.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Затянутый рассказ утомляет интервьюера. Нужно говорить емко.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Показываем на примерах разницу между клише и твердыми фактами.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Подробно разбираем методику STAR для ответов на поведенческие вопросы.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Невербальные сигналы важны так же сильно, как и сам текст речи.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Предостерегаем от грубых промахов во время собеседования.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Подводим главный итог: практика и цифры важнее идеального красноречия.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Финал презентации, переход к обсуждению со слушателями.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ce84572d4bacfa2d.jpg"/>
          <p:cNvPicPr>
            <a:picLocks noChangeAspect="1"/>
          </p:cNvPicPr>
          <p:nvPr/>
        </p:nvPicPr>
        <p:blipFill>
          <a:blip r:embed="rId2"/>
          <a:srcRect l="20355" r="20355"/>
          <a:stretch>
            <a:fillRect/>
          </a:stretch>
        </p:blipFill>
        <p:spPr>
          <a:xfrm>
            <a:off x="6095847" y="0"/>
            <a:ext cx="6095847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1914905"/>
            <a:ext cx="48156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F59E6B"/>
                </a:solidFill>
                <a:latin typeface="Calibri"/>
              </a:rPr>
              <a:t>— ДОКЛАД ИЛИ РЕФЕРАТ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08681"/>
            <a:ext cx="4815687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F7F6F3"/>
                </a:solidFill>
                <a:latin typeface="Century Gothic"/>
              </a:rPr>
              <a:t>Самопрезентация на собеседовании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4024121"/>
            <a:ext cx="4815687" cy="10972"/>
          </a:xfrm>
          <a:prstGeom prst="rect">
            <a:avLst/>
          </a:prstGeom>
          <a:solidFill>
            <a:srgbClr val="80868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298441"/>
            <a:ext cx="4815687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F7F6F3"/>
                </a:solidFill>
                <a:latin typeface="Calibri"/>
              </a:rPr>
              <a:t>Как уверенно рассказать о себе и получить работу мечты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2eda86cb19c5818.jpg"/>
          <p:cNvPicPr>
            <a:picLocks noChangeAspect="1"/>
          </p:cNvPicPr>
          <p:nvPr/>
        </p:nvPicPr>
        <p:blipFill>
          <a:blip r:embed="rId2"/>
          <a:srcRect l="31616" r="31616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77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ВВЕДЕНИЕ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088136"/>
            <a:ext cx="6430975" cy="138988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1F2A37"/>
                </a:solidFill>
                <a:latin typeface="Century Gothic"/>
              </a:rPr>
              <a:t>Первое впечатление решает судьбу вакансии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760" y="2569463"/>
            <a:ext cx="64309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0" y="2953511"/>
            <a:ext cx="6430975" cy="32186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22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01	</a:t>
            </a:r>
            <a:r>
              <a:rPr sz="1600">
                <a:solidFill>
                  <a:srgbClr val="1B1F24"/>
                </a:solidFill>
                <a:latin typeface="Calibri"/>
              </a:rPr>
              <a:t>Рекрутер составляет мнение о кандидате в первые минуты разговора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22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02	</a:t>
            </a:r>
            <a:r>
              <a:rPr sz="1600">
                <a:solidFill>
                  <a:srgbClr val="1B1F24"/>
                </a:solidFill>
                <a:latin typeface="Calibri"/>
              </a:rPr>
              <a:t>Четкий рассказ о навыках снимает лишнее волнение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22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03	</a:t>
            </a:r>
            <a:r>
              <a:rPr sz="1600">
                <a:solidFill>
                  <a:srgbClr val="1B1F24"/>
                </a:solidFill>
                <a:latin typeface="Calibri"/>
              </a:rPr>
              <a:t>Умение говорить о себе помогает выделиться среди других кандидатов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04	</a:t>
            </a:r>
            <a:r>
              <a:rPr sz="1600">
                <a:solidFill>
                  <a:srgbClr val="1B1F24"/>
                </a:solidFill>
                <a:latin typeface="Calibri"/>
              </a:rPr>
              <a:t>Самопрезентация показывает уровень уверенности и зрелости специалиста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ОСНОВНАЯ ЧАСТЬ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Классический рассказ строится по четырем шагам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Этап 1"/>
          <p:cNvSpPr/>
          <p:nvPr/>
        </p:nvSpPr>
        <p:spPr>
          <a:xfrm>
            <a:off x="822960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Кто я и какая моя профессия</a:t>
            </a:r>
          </a:p>
        </p:txBody>
      </p:sp>
      <p:sp>
        <p:nvSpPr>
          <p:cNvPr id="8" name="Этап 2"/>
          <p:cNvSpPr/>
          <p:nvPr/>
        </p:nvSpPr>
        <p:spPr>
          <a:xfrm>
            <a:off x="3539413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39413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39413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Ключевые успехи и навыки</a:t>
            </a:r>
          </a:p>
        </p:txBody>
      </p:sp>
      <p:sp>
        <p:nvSpPr>
          <p:cNvPr id="11" name="Этап 3"/>
          <p:cNvSpPr/>
          <p:nvPr/>
        </p:nvSpPr>
        <p:spPr>
          <a:xfrm>
            <a:off x="6255867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55867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55867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Примеры решенных задач</a:t>
            </a:r>
          </a:p>
        </p:txBody>
      </p:sp>
      <p:sp>
        <p:nvSpPr>
          <p:cNvPr id="14" name="Этап 4"/>
          <p:cNvSpPr/>
          <p:nvPr/>
        </p:nvSpPr>
        <p:spPr>
          <a:xfrm>
            <a:off x="8972321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972321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2321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Почему интересна эта компания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ОСНОВНАЯ ЧАСТЬ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7251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600" b="0" i="0">
                <a:solidFill>
                  <a:srgbClr val="1F2A37"/>
                </a:solidFill>
                <a:latin typeface="Century Gothic"/>
              </a:rPr>
              <a:t>Правило короткого тайминга держит внимание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904743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3288791"/>
            <a:ext cx="4640141" cy="2883408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3845306"/>
            <a:ext cx="4274381" cy="8102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5800" b="1" i="0">
                <a:solidFill>
                  <a:srgbClr val="F7F6F3"/>
                </a:solidFill>
                <a:latin typeface="Century Gothic"/>
              </a:rPr>
              <a:t>2-3 мин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792726"/>
            <a:ext cx="4274381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F7F6F3"/>
                </a:solidFill>
                <a:latin typeface="Calibri"/>
              </a:rPr>
              <a:t>Оптимальная длина рассказа о себе</a:t>
            </a:r>
          </a:p>
        </p:txBody>
      </p:sp>
      <p:sp>
        <p:nvSpPr>
          <p:cNvPr id="8" name="Rectangle 7"/>
          <p:cNvSpPr/>
          <p:nvPr/>
        </p:nvSpPr>
        <p:spPr>
          <a:xfrm>
            <a:off x="5737421" y="3288791"/>
            <a:ext cx="5631314" cy="1304544"/>
          </a:xfrm>
          <a:prstGeom prst="rect">
            <a:avLst/>
          </a:prstGeom>
          <a:solidFill>
            <a:srgbClr val="ECEAE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5966021" y="3288791"/>
            <a:ext cx="2090831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600" b="1" i="0">
                <a:solidFill>
                  <a:srgbClr val="1F2A37"/>
                </a:solidFill>
                <a:latin typeface="Century Gothic"/>
              </a:rPr>
              <a:t>3 факта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573" y="3288791"/>
            <a:ext cx="3037562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5A5F66"/>
                </a:solidFill>
                <a:latin typeface="Calibri"/>
              </a:rPr>
              <a:t>Главные достижения в резюме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37421" y="4867656"/>
            <a:ext cx="5631314" cy="1304544"/>
          </a:xfrm>
          <a:prstGeom prst="rect">
            <a:avLst/>
          </a:prstGeom>
          <a:solidFill>
            <a:srgbClr val="ECEAE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966021" y="4867656"/>
            <a:ext cx="2090831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1" i="0">
                <a:solidFill>
                  <a:srgbClr val="1F2A37"/>
                </a:solidFill>
                <a:latin typeface="Century Gothic"/>
              </a:rPr>
              <a:t>30 сек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2573" y="4867656"/>
            <a:ext cx="3037562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5A5F66"/>
                </a:solidFill>
                <a:latin typeface="Calibri"/>
              </a:rPr>
              <a:t>Время на ответ о мотивации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ОСНОВНАЯ ЧАСТЬ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85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Факты звучат убедительнее размытых слов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033015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2417064"/>
          <a:ext cx="10545775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5258"/>
                <a:gridCol w="3515258"/>
                <a:gridCol w="3515259"/>
              </a:tblGrid>
              <a:tr h="7924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1" i="0">
                          <a:solidFill>
                            <a:srgbClr val="F7F6F3"/>
                          </a:solidFill>
                          <a:latin typeface="Calibri"/>
                        </a:rPr>
                        <a:t>Слабый ответ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1" i="0">
                          <a:solidFill>
                            <a:srgbClr val="F7F6F3"/>
                          </a:solidFill>
                          <a:latin typeface="Calibri"/>
                        </a:rPr>
                        <a:t>Сильный ответ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1" i="0">
                          <a:solidFill>
                            <a:srgbClr val="F7F6F3"/>
                          </a:solidFill>
                          <a:latin typeface="Calibri"/>
                        </a:rPr>
                        <a:t>Что оценивает наниматель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</a:tr>
              <a:tr h="7924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Я коммуникабельный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Провел 15 успешных переговоров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Конкретный опыт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</a:tr>
              <a:tr h="7924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Люблю программировать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Создал бота для школьной столовой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Реальный результат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</a:tr>
              <a:tr h="7924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Быстро учусь новому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Освоил Figma за две недели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Инициативу и скорость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34fa32ac795a118.jpg"/>
          <p:cNvPicPr>
            <a:picLocks noChangeAspect="1"/>
          </p:cNvPicPr>
          <p:nvPr/>
        </p:nvPicPr>
        <p:blipFill>
          <a:blip r:embed="rId2"/>
          <a:srcRect l="28211" r="28211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77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ОСНОВНАЯ ЧАСТЬ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088136"/>
            <a:ext cx="6430975" cy="1322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1F2A37"/>
                </a:solidFill>
                <a:latin typeface="Century Gothic"/>
              </a:rPr>
              <a:t>Метод STAR помогает описать любой сложный опыт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760" y="2502407"/>
            <a:ext cx="64309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0" y="2886455"/>
            <a:ext cx="6430975" cy="3285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3400"/>
              </a:spcAft>
            </a:pPr>
            <a:r>
              <a:rPr sz="2000" b="0" i="0">
                <a:solidFill>
                  <a:srgbClr val="1B1F24"/>
                </a:solidFill>
                <a:latin typeface="Calibri"/>
              </a:rPr>
              <a:t>Метод состоит из четырех элементов: Ситуация, Задача, Действие и Результат.</a:t>
            </a: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2000" b="0" i="0">
                <a:solidFill>
                  <a:srgbClr val="1B1F24"/>
                </a:solidFill>
                <a:latin typeface="Calibri"/>
              </a:rPr>
              <a:t>Кандидат кратко описывает возникшую проблему, формулирует свою личную цель, рассказывает о предпринятых шагах и показывает финал в цифрах или фактах. Такая схема исключает пустые рассуждения.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ОСНОВНАЯ ЧАСТЬ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853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Язык тела усиливает слова кандидата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033015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417064"/>
            <a:ext cx="5044287" cy="37551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2600" b="0" i="0">
                <a:solidFill>
                  <a:srgbClr val="1B1F24"/>
                </a:solidFill>
                <a:latin typeface="Calibri"/>
              </a:rPr>
              <a:t>Верный настрой:
Прямая осанка и спокойное дыхание.
Открытый взгляд и доброжелательная улыбка.
Голос звучит размеренно и отчетливо.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4447" y="2417064"/>
            <a:ext cx="5044287" cy="375513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2600" b="0" i="0">
                <a:solidFill>
                  <a:srgbClr val="1B1F24"/>
                </a:solidFill>
                <a:latin typeface="Calibri"/>
              </a:rPr>
              <a:t>Чего избегать:
Скрещенные руки и закрытая поза.
Взгляд в пол или в экран смартфона.
Монотонная тихая речь без пауз.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8a301dc9a44d178.jpg"/>
          <p:cNvPicPr>
            <a:picLocks noChangeAspect="1"/>
          </p:cNvPicPr>
          <p:nvPr/>
        </p:nvPicPr>
        <p:blipFill>
          <a:blip r:embed="rId2"/>
          <a:srcRect l="31616" r="31616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77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ОСНОВНАЯ ЧАСТЬ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088136"/>
            <a:ext cx="6430975" cy="1322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1F2A37"/>
                </a:solidFill>
                <a:latin typeface="Century Gothic"/>
              </a:rPr>
              <a:t>Типичные ошибки лишают кандидата шанса на оффер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760" y="2502407"/>
            <a:ext cx="64309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0" y="2886455"/>
            <a:ext cx="6430975" cy="3285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40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01	</a:t>
            </a:r>
            <a:r>
              <a:rPr sz="1600">
                <a:solidFill>
                  <a:srgbClr val="1B1F24"/>
                </a:solidFill>
                <a:latin typeface="Calibri"/>
              </a:rPr>
              <a:t>Пересказ резюме строчка за строчкой без расстановки акцентов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40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02	</a:t>
            </a:r>
            <a:r>
              <a:rPr sz="1600">
                <a:solidFill>
                  <a:srgbClr val="1B1F24"/>
                </a:solidFill>
                <a:latin typeface="Calibri"/>
              </a:rPr>
              <a:t>Критика прошлых руководителей, коллег или учителей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40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03	</a:t>
            </a:r>
            <a:r>
              <a:rPr sz="1600">
                <a:solidFill>
                  <a:srgbClr val="1B1F24"/>
                </a:solidFill>
                <a:latin typeface="Calibri"/>
              </a:rPr>
              <a:t>Отсутствие вопросов о будущей команде и задачах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04	</a:t>
            </a:r>
            <a:r>
              <a:rPr sz="1600">
                <a:solidFill>
                  <a:srgbClr val="1B1F24"/>
                </a:solidFill>
                <a:latin typeface="Calibri"/>
              </a:rPr>
              <a:t>Незнание базовой информации о сфере деятельности компании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63040" y="1920240"/>
            <a:ext cx="9265615" cy="23774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  <a:spcAft>
                <a:spcPts val="0"/>
              </a:spcAft>
            </a:pPr>
            <a:r>
              <a:rPr sz="3600" b="0" i="1">
                <a:solidFill>
                  <a:srgbClr val="1B1F24"/>
                </a:solidFill>
                <a:latin typeface="Century Gothic"/>
              </a:rPr>
              <a:t>«Успех на интервью: это не актерская игра, а четкое понимание своей пользы для проекта.»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63040" y="4434840"/>
            <a:ext cx="926561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800" b="0" i="0">
                <a:solidFill>
                  <a:srgbClr val="5A5F66"/>
                </a:solidFill>
                <a:latin typeface="Calibri"/>
              </a:rPr>
              <a:t>Карьерный консультант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545775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5400" b="0" i="0">
                <a:solidFill>
                  <a:srgbClr val="F7F6F3"/>
                </a:solidFill>
                <a:latin typeface="Century Gothic"/>
              </a:rPr>
              <a:t>Спасибо за внимание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977639"/>
            <a:ext cx="1054577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F7F6F3"/>
                </a:solidFill>
                <a:latin typeface="Calibri"/>
              </a:rPr>
              <a:t>Готов ответить на ваши вопросы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309360"/>
            <a:ext cx="10545775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Сделано в Показ · pokaz.app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